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44"/>
  </p:notesMasterIdLst>
  <p:handoutMasterIdLst>
    <p:handoutMasterId r:id="rId45"/>
  </p:handoutMasterIdLst>
  <p:sldIdLst>
    <p:sldId id="486" r:id="rId2"/>
    <p:sldId id="620" r:id="rId3"/>
    <p:sldId id="621" r:id="rId4"/>
    <p:sldId id="622" r:id="rId5"/>
    <p:sldId id="809" r:id="rId6"/>
    <p:sldId id="623" r:id="rId7"/>
    <p:sldId id="624" r:id="rId8"/>
    <p:sldId id="625" r:id="rId9"/>
    <p:sldId id="626" r:id="rId10"/>
    <p:sldId id="627" r:id="rId11"/>
    <p:sldId id="628" r:id="rId12"/>
    <p:sldId id="629" r:id="rId13"/>
    <p:sldId id="638" r:id="rId14"/>
    <p:sldId id="738" r:id="rId15"/>
    <p:sldId id="747" r:id="rId16"/>
    <p:sldId id="749" r:id="rId17"/>
    <p:sldId id="748" r:id="rId18"/>
    <p:sldId id="750" r:id="rId19"/>
    <p:sldId id="751" r:id="rId20"/>
    <p:sldId id="633" r:id="rId21"/>
    <p:sldId id="815" r:id="rId22"/>
    <p:sldId id="634" r:id="rId23"/>
    <p:sldId id="635" r:id="rId24"/>
    <p:sldId id="631" r:id="rId25"/>
    <p:sldId id="640" r:id="rId26"/>
    <p:sldId id="641" r:id="rId27"/>
    <p:sldId id="636" r:id="rId28"/>
    <p:sldId id="637" r:id="rId29"/>
    <p:sldId id="642" r:id="rId30"/>
    <p:sldId id="643" r:id="rId31"/>
    <p:sldId id="645" r:id="rId32"/>
    <p:sldId id="780" r:id="rId33"/>
    <p:sldId id="813" r:id="rId34"/>
    <p:sldId id="807" r:id="rId35"/>
    <p:sldId id="797" r:id="rId36"/>
    <p:sldId id="798" r:id="rId37"/>
    <p:sldId id="799" r:id="rId38"/>
    <p:sldId id="800" r:id="rId39"/>
    <p:sldId id="801" r:id="rId40"/>
    <p:sldId id="805" r:id="rId41"/>
    <p:sldId id="810" r:id="rId42"/>
    <p:sldId id="811" r:id="rId43"/>
  </p:sldIdLst>
  <p:sldSz cx="10058400" cy="7772400"/>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99"/>
    <a:srgbClr val="FFFFCC"/>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70" autoAdjust="0"/>
    <p:restoredTop sz="99471" autoAdjust="0"/>
  </p:normalViewPr>
  <p:slideViewPr>
    <p:cSldViewPr>
      <p:cViewPr varScale="1">
        <p:scale>
          <a:sx n="66" d="100"/>
          <a:sy n="66" d="100"/>
        </p:scale>
        <p:origin x="-1092" y="-96"/>
      </p:cViewPr>
      <p:guideLst>
        <p:guide orient="horz" pos="2448"/>
        <p:guide pos="3168"/>
      </p:guideLst>
    </p:cSldViewPr>
  </p:slideViewPr>
  <p:outlineViewPr>
    <p:cViewPr>
      <p:scale>
        <a:sx n="33" d="100"/>
        <a:sy n="33" d="100"/>
      </p:scale>
      <p:origin x="186" y="3924"/>
    </p:cViewPr>
  </p:outlin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dirty="0"/>
          </a:p>
        </p:txBody>
      </p:sp>
      <p:sp>
        <p:nvSpPr>
          <p:cNvPr id="5222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dirty="0"/>
          </a:p>
        </p:txBody>
      </p:sp>
      <p:sp>
        <p:nvSpPr>
          <p:cNvPr id="5222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dirty="0"/>
          </a:p>
        </p:txBody>
      </p:sp>
      <p:sp>
        <p:nvSpPr>
          <p:cNvPr id="5222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87F70C01-0D89-4724-80DA-70361D00F895}"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dirty="0"/>
          </a:p>
        </p:txBody>
      </p:sp>
      <p:sp>
        <p:nvSpPr>
          <p:cNvPr id="307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US" dirty="0"/>
          </a:p>
        </p:txBody>
      </p:sp>
      <p:sp>
        <p:nvSpPr>
          <p:cNvPr id="141316" name="Rectangle 4"/>
          <p:cNvSpPr>
            <a:spLocks noGrp="1" noRot="1" noChangeAspect="1" noChangeArrowheads="1" noTextEdit="1"/>
          </p:cNvSpPr>
          <p:nvPr>
            <p:ph type="sldImg" idx="2"/>
          </p:nvPr>
        </p:nvSpPr>
        <p:spPr bwMode="auto">
          <a:xfrm>
            <a:off x="1209675" y="685800"/>
            <a:ext cx="443865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dirty="0"/>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A282E4BA-3CEC-4485-B004-2D29013E5F5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C7463F7-CADA-4EDD-9CB9-4ACF5EEFDD0B}" type="slidenum">
              <a:rPr lang="en-US" smtClean="0"/>
              <a:pPr/>
              <a:t>34</a:t>
            </a:fld>
            <a:endParaRPr lang="en-US" dirty="0"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C7463F7-CADA-4EDD-9CB9-4ACF5EEFDD0B}" type="slidenum">
              <a:rPr lang="en-US" smtClean="0"/>
              <a:pPr/>
              <a:t>35</a:t>
            </a:fld>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C7463F7-CADA-4EDD-9CB9-4ACF5EEFDD0B}" type="slidenum">
              <a:rPr lang="en-US" smtClean="0"/>
              <a:pPr/>
              <a:t>36</a:t>
            </a:fld>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C7463F7-CADA-4EDD-9CB9-4ACF5EEFDD0B}" type="slidenum">
              <a:rPr lang="en-US" smtClean="0"/>
              <a:pPr/>
              <a:t>37</a:t>
            </a:fld>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C7463F7-CADA-4EDD-9CB9-4ACF5EEFDD0B}" type="slidenum">
              <a:rPr lang="en-US" smtClean="0"/>
              <a:pPr/>
              <a:t>38</a:t>
            </a:fld>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C7463F7-CADA-4EDD-9CB9-4ACF5EEFDD0B}" type="slidenum">
              <a:rPr lang="en-US" smtClean="0"/>
              <a:pPr/>
              <a:t>39</a:t>
            </a:fld>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C7463F7-CADA-4EDD-9CB9-4ACF5EEFDD0B}" type="slidenum">
              <a:rPr lang="en-US" smtClean="0"/>
              <a:pPr/>
              <a:t>40</a:t>
            </a:fld>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655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C7463F7-CADA-4EDD-9CB9-4ACF5EEFDD0B}" type="slidenum">
              <a:rPr lang="en-US" smtClean="0"/>
              <a:pPr/>
              <a:t>41</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18" descr="MCUL_pp_art"/>
          <p:cNvPicPr>
            <a:picLocks noChangeAspect="1" noChangeArrowheads="1"/>
          </p:cNvPicPr>
          <p:nvPr/>
        </p:nvPicPr>
        <p:blipFill>
          <a:blip r:embed="rId2" cstate="print"/>
          <a:srcRect/>
          <a:stretch>
            <a:fillRect/>
          </a:stretch>
        </p:blipFill>
        <p:spPr bwMode="auto">
          <a:xfrm>
            <a:off x="0" y="0"/>
            <a:ext cx="10058400" cy="7772400"/>
          </a:xfrm>
          <a:prstGeom prst="rect">
            <a:avLst/>
          </a:prstGeom>
          <a:noFill/>
          <a:ln w="9525">
            <a:noFill/>
            <a:miter lim="800000"/>
            <a:headEnd/>
            <a:tailEnd/>
          </a:ln>
        </p:spPr>
      </p:pic>
      <p:sp>
        <p:nvSpPr>
          <p:cNvPr id="26627" name="Rectangle 3"/>
          <p:cNvSpPr>
            <a:spLocks noGrp="1" noChangeArrowheads="1"/>
          </p:cNvSpPr>
          <p:nvPr>
            <p:ph type="ctrTitle"/>
          </p:nvPr>
        </p:nvSpPr>
        <p:spPr>
          <a:xfrm>
            <a:off x="428625" y="2041525"/>
            <a:ext cx="7208838" cy="690563"/>
          </a:xfrm>
        </p:spPr>
        <p:txBody>
          <a:bodyPr/>
          <a:lstStyle>
            <a:lvl1pPr>
              <a:defRPr/>
            </a:lvl1pPr>
          </a:lstStyle>
          <a:p>
            <a:r>
              <a:rPr lang="en-US"/>
              <a:t>Click to edit Master title style</a:t>
            </a:r>
          </a:p>
        </p:txBody>
      </p:sp>
      <p:sp>
        <p:nvSpPr>
          <p:cNvPr id="26628" name="Rectangle 4"/>
          <p:cNvSpPr>
            <a:spLocks noGrp="1" noChangeArrowheads="1"/>
          </p:cNvSpPr>
          <p:nvPr>
            <p:ph type="subTitle" idx="1"/>
          </p:nvPr>
        </p:nvSpPr>
        <p:spPr>
          <a:xfrm>
            <a:off x="458788" y="2873375"/>
            <a:ext cx="5949950" cy="2849563"/>
          </a:xfrm>
        </p:spPr>
        <p:txBody>
          <a:bodyPr/>
          <a:lstStyle>
            <a:lvl1pPr marL="0" indent="0">
              <a:buFontTx/>
              <a:buNone/>
              <a:defRPr/>
            </a:lvl1pPr>
          </a:lstStyle>
          <a:p>
            <a:r>
              <a:rPr lang="en-US"/>
              <a:t>Click to edit Master subtitle style</a:t>
            </a:r>
          </a:p>
        </p:txBody>
      </p:sp>
      <p:sp>
        <p:nvSpPr>
          <p:cNvPr id="5" name="Rectangle 5"/>
          <p:cNvSpPr>
            <a:spLocks noGrp="1" noChangeArrowheads="1"/>
          </p:cNvSpPr>
          <p:nvPr>
            <p:ph type="sldNum" sz="quarter" idx="10"/>
          </p:nvPr>
        </p:nvSpPr>
        <p:spPr>
          <a:xfrm>
            <a:off x="7208838" y="7078663"/>
            <a:ext cx="2346325" cy="539750"/>
          </a:xfrm>
        </p:spPr>
        <p:txBody>
          <a:bodyPr/>
          <a:lstStyle>
            <a:lvl1pPr>
              <a:defRPr sz="1600"/>
            </a:lvl1pPr>
          </a:lstStyle>
          <a:p>
            <a:pPr>
              <a:defRPr/>
            </a:pPr>
            <a:fld id="{F46CE8D6-B03D-46B0-AFDC-467996336873}"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FC65156C-1007-4634-92C1-467894D19BB5}"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2500" y="1406525"/>
            <a:ext cx="2265363" cy="46561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01650" y="1406525"/>
            <a:ext cx="6648450" cy="46561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47676381-F501-49BB-8C68-29E936A391F5}"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1123DA2C-D8AA-460B-8CE7-32740C8BC10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5338" y="4994275"/>
            <a:ext cx="8548687" cy="1544638"/>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5338" y="3294063"/>
            <a:ext cx="8548687" cy="1700212"/>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8B66352E-58F8-41DD-B4D6-4B5716009C92}"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15938" y="2436813"/>
            <a:ext cx="4449762" cy="3625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436813"/>
            <a:ext cx="4449763" cy="3625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AEFB12B2-1BCC-4CA3-9415-4B4B7ED35A7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3238" y="311150"/>
            <a:ext cx="9051925" cy="1295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3238" y="1739900"/>
            <a:ext cx="4443412" cy="7254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3238" y="2465388"/>
            <a:ext cx="4443412" cy="44783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10163" y="1739900"/>
            <a:ext cx="4445000" cy="7254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10163" y="2465388"/>
            <a:ext cx="4445000" cy="447833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B21FCA2D-3F35-4F9A-89D6-BF235B56AB83}"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34CD57D7-4CAB-448E-AF4F-BAA1307D2644}"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17312147-539F-46B6-BE9D-7CB2A44C8D12}"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3238" y="309563"/>
            <a:ext cx="3308350" cy="13176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32238" y="309563"/>
            <a:ext cx="5622925" cy="663416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3238" y="1627188"/>
            <a:ext cx="3308350" cy="531653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5BEBC2F3-0092-46EC-A135-4580A009B427}"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1675" y="5440363"/>
            <a:ext cx="6035675" cy="642937"/>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1675" y="693738"/>
            <a:ext cx="6035675" cy="4664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971675" y="6083300"/>
            <a:ext cx="6035675" cy="9112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C4C8CF7-E0BD-4CD5-BF03-B36F9FAE642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42" name="Picture 33" descr="MCUL_pp_art_p2"/>
          <p:cNvPicPr>
            <a:picLocks noChangeAspect="1" noChangeArrowheads="1"/>
          </p:cNvPicPr>
          <p:nvPr/>
        </p:nvPicPr>
        <p:blipFill>
          <a:blip r:embed="rId13" cstate="print"/>
          <a:srcRect/>
          <a:stretch>
            <a:fillRect/>
          </a:stretch>
        </p:blipFill>
        <p:spPr bwMode="auto">
          <a:xfrm>
            <a:off x="0" y="0"/>
            <a:ext cx="10058400" cy="7772400"/>
          </a:xfrm>
          <a:prstGeom prst="rect">
            <a:avLst/>
          </a:prstGeom>
          <a:noFill/>
          <a:ln w="9525">
            <a:noFill/>
            <a:miter lim="800000"/>
            <a:headEnd/>
            <a:tailEnd/>
          </a:ln>
        </p:spPr>
      </p:pic>
      <p:sp>
        <p:nvSpPr>
          <p:cNvPr id="10243" name="Rectangle 2"/>
          <p:cNvSpPr>
            <a:spLocks noGrp="1" noChangeArrowheads="1"/>
          </p:cNvSpPr>
          <p:nvPr>
            <p:ph type="title"/>
          </p:nvPr>
        </p:nvSpPr>
        <p:spPr bwMode="auto">
          <a:xfrm>
            <a:off x="501650" y="1406525"/>
            <a:ext cx="6789738" cy="950913"/>
          </a:xfrm>
          <a:prstGeom prst="rect">
            <a:avLst/>
          </a:prstGeom>
          <a:noFill/>
          <a:ln w="9525">
            <a:noFill/>
            <a:miter lim="800000"/>
            <a:headEnd/>
            <a:tailEnd/>
          </a:ln>
        </p:spPr>
        <p:txBody>
          <a:bodyPr vert="horz" wrap="square" lIns="101882" tIns="50941" rIns="101882" bIns="50941" numCol="1" anchor="ctr" anchorCtr="0" compatLnSpc="1">
            <a:prstTxWarp prst="textNoShape">
              <a:avLst/>
            </a:prstTxWarp>
          </a:bodyPr>
          <a:lstStyle/>
          <a:p>
            <a:pPr lvl="0"/>
            <a:r>
              <a:rPr lang="en-US" smtClean="0"/>
              <a:t>Click to edit Master title style</a:t>
            </a:r>
          </a:p>
        </p:txBody>
      </p:sp>
      <p:sp>
        <p:nvSpPr>
          <p:cNvPr id="10244" name="Rectangle 3"/>
          <p:cNvSpPr>
            <a:spLocks noGrp="1" noChangeArrowheads="1"/>
          </p:cNvSpPr>
          <p:nvPr>
            <p:ph type="body" idx="1"/>
          </p:nvPr>
        </p:nvSpPr>
        <p:spPr bwMode="auto">
          <a:xfrm>
            <a:off x="515938" y="2436813"/>
            <a:ext cx="9051925" cy="3625850"/>
          </a:xfrm>
          <a:prstGeom prst="rect">
            <a:avLst/>
          </a:prstGeom>
          <a:noFill/>
          <a:ln w="9525">
            <a:noFill/>
            <a:miter lim="800000"/>
            <a:headEnd/>
            <a:tailEnd/>
          </a:ln>
        </p:spPr>
        <p:txBody>
          <a:bodyPr vert="horz" wrap="square" lIns="101882" tIns="50941" rIns="101882" bIns="5094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5606" name="Rectangle 6"/>
          <p:cNvSpPr>
            <a:spLocks noGrp="1" noChangeArrowheads="1"/>
          </p:cNvSpPr>
          <p:nvPr>
            <p:ph type="sldNum" sz="quarter" idx="4"/>
          </p:nvPr>
        </p:nvSpPr>
        <p:spPr bwMode="auto">
          <a:xfrm>
            <a:off x="8013700" y="7089775"/>
            <a:ext cx="1752600" cy="327025"/>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algn="r">
              <a:defRPr sz="1200">
                <a:latin typeface="Arial" charset="0"/>
              </a:defRPr>
            </a:lvl1pPr>
          </a:lstStyle>
          <a:p>
            <a:pPr>
              <a:defRPr/>
            </a:pPr>
            <a:fld id="{C2EEC05B-4942-4145-A413-65D6388036D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67"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Lst>
  <p:txStyles>
    <p:titleStyle>
      <a:lvl1pPr algn="l" defTabSz="1019175" rtl="0" eaLnBrk="0" fontAlgn="base" hangingPunct="0">
        <a:spcBef>
          <a:spcPct val="0"/>
        </a:spcBef>
        <a:spcAft>
          <a:spcPct val="0"/>
        </a:spcAft>
        <a:defRPr sz="3600" b="1">
          <a:solidFill>
            <a:schemeClr val="tx1"/>
          </a:solidFill>
          <a:latin typeface="+mj-lt"/>
          <a:ea typeface="+mj-ea"/>
          <a:cs typeface="+mj-cs"/>
        </a:defRPr>
      </a:lvl1pPr>
      <a:lvl2pPr algn="l" defTabSz="1019175" rtl="0" eaLnBrk="0" fontAlgn="base" hangingPunct="0">
        <a:spcBef>
          <a:spcPct val="0"/>
        </a:spcBef>
        <a:spcAft>
          <a:spcPct val="0"/>
        </a:spcAft>
        <a:defRPr sz="3600" b="1">
          <a:solidFill>
            <a:schemeClr val="tx1"/>
          </a:solidFill>
          <a:latin typeface="Arial" charset="0"/>
        </a:defRPr>
      </a:lvl2pPr>
      <a:lvl3pPr algn="l" defTabSz="1019175" rtl="0" eaLnBrk="0" fontAlgn="base" hangingPunct="0">
        <a:spcBef>
          <a:spcPct val="0"/>
        </a:spcBef>
        <a:spcAft>
          <a:spcPct val="0"/>
        </a:spcAft>
        <a:defRPr sz="3600" b="1">
          <a:solidFill>
            <a:schemeClr val="tx1"/>
          </a:solidFill>
          <a:latin typeface="Arial" charset="0"/>
        </a:defRPr>
      </a:lvl3pPr>
      <a:lvl4pPr algn="l" defTabSz="1019175" rtl="0" eaLnBrk="0" fontAlgn="base" hangingPunct="0">
        <a:spcBef>
          <a:spcPct val="0"/>
        </a:spcBef>
        <a:spcAft>
          <a:spcPct val="0"/>
        </a:spcAft>
        <a:defRPr sz="3600" b="1">
          <a:solidFill>
            <a:schemeClr val="tx1"/>
          </a:solidFill>
          <a:latin typeface="Arial" charset="0"/>
        </a:defRPr>
      </a:lvl4pPr>
      <a:lvl5pPr algn="l" defTabSz="1019175" rtl="0" eaLnBrk="0" fontAlgn="base" hangingPunct="0">
        <a:spcBef>
          <a:spcPct val="0"/>
        </a:spcBef>
        <a:spcAft>
          <a:spcPct val="0"/>
        </a:spcAft>
        <a:defRPr sz="3600" b="1">
          <a:solidFill>
            <a:schemeClr val="tx1"/>
          </a:solidFill>
          <a:latin typeface="Arial" charset="0"/>
        </a:defRPr>
      </a:lvl5pPr>
      <a:lvl6pPr marL="457200" algn="l" defTabSz="1019175" rtl="0" fontAlgn="base">
        <a:spcBef>
          <a:spcPct val="0"/>
        </a:spcBef>
        <a:spcAft>
          <a:spcPct val="0"/>
        </a:spcAft>
        <a:defRPr sz="3600" b="1">
          <a:solidFill>
            <a:schemeClr val="tx1"/>
          </a:solidFill>
          <a:latin typeface="Arial" charset="0"/>
        </a:defRPr>
      </a:lvl6pPr>
      <a:lvl7pPr marL="914400" algn="l" defTabSz="1019175" rtl="0" fontAlgn="base">
        <a:spcBef>
          <a:spcPct val="0"/>
        </a:spcBef>
        <a:spcAft>
          <a:spcPct val="0"/>
        </a:spcAft>
        <a:defRPr sz="3600" b="1">
          <a:solidFill>
            <a:schemeClr val="tx1"/>
          </a:solidFill>
          <a:latin typeface="Arial" charset="0"/>
        </a:defRPr>
      </a:lvl7pPr>
      <a:lvl8pPr marL="1371600" algn="l" defTabSz="1019175" rtl="0" fontAlgn="base">
        <a:spcBef>
          <a:spcPct val="0"/>
        </a:spcBef>
        <a:spcAft>
          <a:spcPct val="0"/>
        </a:spcAft>
        <a:defRPr sz="3600" b="1">
          <a:solidFill>
            <a:schemeClr val="tx1"/>
          </a:solidFill>
          <a:latin typeface="Arial" charset="0"/>
        </a:defRPr>
      </a:lvl8pPr>
      <a:lvl9pPr marL="1828800" algn="l" defTabSz="1019175" rtl="0" fontAlgn="base">
        <a:spcBef>
          <a:spcPct val="0"/>
        </a:spcBef>
        <a:spcAft>
          <a:spcPct val="0"/>
        </a:spcAft>
        <a:defRPr sz="3600" b="1">
          <a:solidFill>
            <a:schemeClr val="tx1"/>
          </a:solidFill>
          <a:latin typeface="Arial" charset="0"/>
        </a:defRPr>
      </a:lvl9pPr>
    </p:titleStyle>
    <p:bodyStyle>
      <a:lvl1pPr marL="382588" indent="-382588" algn="l" defTabSz="1019175" rtl="0" eaLnBrk="0" fontAlgn="base" hangingPunct="0">
        <a:spcBef>
          <a:spcPct val="20000"/>
        </a:spcBef>
        <a:spcAft>
          <a:spcPct val="0"/>
        </a:spcAft>
        <a:buChar char="•"/>
        <a:defRPr sz="3100">
          <a:solidFill>
            <a:schemeClr val="tx1"/>
          </a:solidFill>
          <a:latin typeface="+mn-lt"/>
          <a:ea typeface="+mn-ea"/>
          <a:cs typeface="+mn-cs"/>
        </a:defRPr>
      </a:lvl1pPr>
      <a:lvl2pPr marL="827088" indent="-317500" algn="l" defTabSz="1019175" rtl="0" eaLnBrk="0" fontAlgn="base" hangingPunct="0">
        <a:spcBef>
          <a:spcPct val="20000"/>
        </a:spcBef>
        <a:spcAft>
          <a:spcPct val="0"/>
        </a:spcAft>
        <a:buChar char="–"/>
        <a:defRPr sz="2700">
          <a:solidFill>
            <a:schemeClr val="tx1"/>
          </a:solidFill>
          <a:latin typeface="+mn-lt"/>
        </a:defRPr>
      </a:lvl2pPr>
      <a:lvl3pPr marL="1273175" indent="-254000" algn="l" defTabSz="1019175" rtl="0" eaLnBrk="0" fontAlgn="base" hangingPunct="0">
        <a:spcBef>
          <a:spcPct val="20000"/>
        </a:spcBef>
        <a:spcAft>
          <a:spcPct val="0"/>
        </a:spcAft>
        <a:buChar char="•"/>
        <a:defRPr sz="2200">
          <a:solidFill>
            <a:schemeClr val="tx1"/>
          </a:solidFill>
          <a:latin typeface="+mn-lt"/>
        </a:defRPr>
      </a:lvl3pPr>
      <a:lvl4pPr marL="1782763" indent="-254000" algn="l" defTabSz="1019175" rtl="0" eaLnBrk="0" fontAlgn="base" hangingPunct="0">
        <a:spcBef>
          <a:spcPct val="20000"/>
        </a:spcBef>
        <a:spcAft>
          <a:spcPct val="0"/>
        </a:spcAft>
        <a:buChar char="–"/>
        <a:defRPr sz="2200">
          <a:solidFill>
            <a:schemeClr val="tx1"/>
          </a:solidFill>
          <a:latin typeface="+mn-lt"/>
        </a:defRPr>
      </a:lvl4pPr>
      <a:lvl5pPr marL="2292350" indent="-254000" algn="l" defTabSz="1019175" rtl="0" eaLnBrk="0" fontAlgn="base" hangingPunct="0">
        <a:spcBef>
          <a:spcPct val="20000"/>
        </a:spcBef>
        <a:spcAft>
          <a:spcPct val="0"/>
        </a:spcAft>
        <a:buChar char="»"/>
        <a:defRPr sz="2200">
          <a:solidFill>
            <a:schemeClr val="tx1"/>
          </a:solidFill>
          <a:latin typeface="+mn-lt"/>
        </a:defRPr>
      </a:lvl5pPr>
      <a:lvl6pPr marL="2749550" indent="-254000" algn="l" defTabSz="1019175" rtl="0" fontAlgn="base">
        <a:spcBef>
          <a:spcPct val="20000"/>
        </a:spcBef>
        <a:spcAft>
          <a:spcPct val="0"/>
        </a:spcAft>
        <a:buChar char="»"/>
        <a:defRPr sz="2200">
          <a:solidFill>
            <a:schemeClr val="tx1"/>
          </a:solidFill>
          <a:latin typeface="+mn-lt"/>
        </a:defRPr>
      </a:lvl6pPr>
      <a:lvl7pPr marL="3206750" indent="-254000" algn="l" defTabSz="1019175" rtl="0" fontAlgn="base">
        <a:spcBef>
          <a:spcPct val="20000"/>
        </a:spcBef>
        <a:spcAft>
          <a:spcPct val="0"/>
        </a:spcAft>
        <a:buChar char="»"/>
        <a:defRPr sz="2200">
          <a:solidFill>
            <a:schemeClr val="tx1"/>
          </a:solidFill>
          <a:latin typeface="+mn-lt"/>
        </a:defRPr>
      </a:lvl7pPr>
      <a:lvl8pPr marL="3663950" indent="-254000" algn="l" defTabSz="1019175" rtl="0" fontAlgn="base">
        <a:spcBef>
          <a:spcPct val="20000"/>
        </a:spcBef>
        <a:spcAft>
          <a:spcPct val="0"/>
        </a:spcAft>
        <a:buChar char="»"/>
        <a:defRPr sz="2200">
          <a:solidFill>
            <a:schemeClr val="tx1"/>
          </a:solidFill>
          <a:latin typeface="+mn-lt"/>
        </a:defRPr>
      </a:lvl8pPr>
      <a:lvl9pPr marL="4121150" indent="-254000" algn="l" defTabSz="1019175" rtl="0" fontAlgn="base">
        <a:spcBef>
          <a:spcPct val="20000"/>
        </a:spcBef>
        <a:spcAft>
          <a:spcPct val="0"/>
        </a:spcAft>
        <a:buChar char="»"/>
        <a:defRPr sz="2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1"/>
          <p:cNvSpPr>
            <a:spLocks noGrp="1" noChangeArrowheads="1"/>
          </p:cNvSpPr>
          <p:nvPr>
            <p:ph type="ctrTitle"/>
          </p:nvPr>
        </p:nvSpPr>
        <p:spPr>
          <a:xfrm>
            <a:off x="533400" y="2514600"/>
            <a:ext cx="9304338" cy="1295400"/>
          </a:xfrm>
        </p:spPr>
        <p:txBody>
          <a:bodyPr/>
          <a:lstStyle/>
          <a:p>
            <a:pPr algn="ctr" defTabSz="1017588"/>
            <a:r>
              <a:rPr lang="en-US" sz="4800" b="0" dirty="0" smtClean="0">
                <a:solidFill>
                  <a:srgbClr val="0070C0"/>
                </a:solidFill>
                <a:cs typeface="Tahoma" pitchFamily="34" charset="0"/>
              </a:rPr>
              <a:t>Role of the Board </a:t>
            </a:r>
            <a:br>
              <a:rPr lang="en-US" sz="4800" b="0" dirty="0" smtClean="0">
                <a:solidFill>
                  <a:srgbClr val="0070C0"/>
                </a:solidFill>
                <a:cs typeface="Tahoma" pitchFamily="34" charset="0"/>
              </a:rPr>
            </a:br>
            <a:r>
              <a:rPr lang="en-US" sz="4800" b="0" dirty="0" smtClean="0">
                <a:solidFill>
                  <a:srgbClr val="0070C0"/>
                </a:solidFill>
                <a:cs typeface="Tahoma" pitchFamily="34" charset="0"/>
              </a:rPr>
              <a:t>in the Current Economy</a:t>
            </a:r>
          </a:p>
        </p:txBody>
      </p:sp>
      <p:sp>
        <p:nvSpPr>
          <p:cNvPr id="71692" name="Rectangle 12"/>
          <p:cNvSpPr>
            <a:spLocks noGrp="1" noChangeArrowheads="1"/>
          </p:cNvSpPr>
          <p:nvPr>
            <p:ph type="subTitle" idx="1"/>
          </p:nvPr>
        </p:nvSpPr>
        <p:spPr>
          <a:xfrm>
            <a:off x="1524000" y="4343400"/>
            <a:ext cx="7208838" cy="1985963"/>
          </a:xfrm>
        </p:spPr>
        <p:txBody>
          <a:bodyPr/>
          <a:lstStyle/>
          <a:p>
            <a:pPr defTabSz="1019056">
              <a:defRPr/>
            </a:pPr>
            <a:endParaRPr lang="en-US" sz="3900" i="1" dirty="0" smtClean="0">
              <a:effectLst>
                <a:outerShdw blurRad="38100" dist="38100" dir="2700000" algn="tl">
                  <a:srgbClr val="000000"/>
                </a:outerShdw>
              </a:effectLst>
            </a:endParaRPr>
          </a:p>
          <a:p>
            <a:pPr algn="ctr" defTabSz="1019056">
              <a:defRPr/>
            </a:pPr>
            <a:r>
              <a:rPr lang="en-US" sz="3600" dirty="0" smtClean="0">
                <a:solidFill>
                  <a:srgbClr val="0070C0"/>
                </a:solidFill>
                <a:latin typeface="+mj-lt"/>
                <a:cs typeface="Tahoma" pitchFamily="34" charset="0"/>
              </a:rPr>
              <a:t>By: Mike Moyes of CUcorp-HRN</a:t>
            </a:r>
            <a:endParaRPr lang="en-US" sz="3600" dirty="0">
              <a:solidFill>
                <a:srgbClr val="0070C0"/>
              </a:solidFill>
              <a:latin typeface="+mj-lt"/>
              <a:cs typeface="Tahoma" pitchFamily="34" charset="0"/>
            </a:endParaRPr>
          </a:p>
        </p:txBody>
      </p:sp>
      <p:sp>
        <p:nvSpPr>
          <p:cNvPr id="15364"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5366"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25602" name="Rectangle 2"/>
          <p:cNvSpPr>
            <a:spLocks noChangeArrowheads="1"/>
          </p:cNvSpPr>
          <p:nvPr/>
        </p:nvSpPr>
        <p:spPr bwMode="auto">
          <a:xfrm>
            <a:off x="0" y="0"/>
            <a:ext cx="100584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3. Board Job Description- Responsibilities</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743200"/>
            <a:ext cx="8458200" cy="37240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indent="-457200"/>
            <a:endParaRPr lang="en-US" sz="2400" dirty="0" smtClean="0">
              <a:latin typeface="Calibri" pitchFamily="34" charset="0"/>
            </a:endParaRPr>
          </a:p>
          <a:p>
            <a:pPr marL="457200" indent="-457200">
              <a:buFont typeface="Wingdings" pitchFamily="2" charset="2"/>
              <a:buChar char="Ø"/>
            </a:pPr>
            <a:r>
              <a:rPr lang="en-US" sz="2800" u="sng" dirty="0" smtClean="0">
                <a:latin typeface="+mj-lt"/>
              </a:rPr>
              <a:t>Symbolic Leadership- </a:t>
            </a:r>
            <a:r>
              <a:rPr lang="en-US" sz="2800" dirty="0" smtClean="0">
                <a:latin typeface="+mj-lt"/>
              </a:rPr>
              <a:t>Directors are leaders in the credit union and regarded as such by the public, the business world and in their communities.  Board members must function as a trusted representative for the credit union.</a:t>
            </a:r>
          </a:p>
          <a:p>
            <a:pPr marL="457200" lvl="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3. Board Job Description- Board/CEO Team</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209800"/>
            <a:ext cx="8458200" cy="53245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tabLst/>
            </a:pPr>
            <a:endParaRPr lang="en-US" sz="2400" dirty="0" smtClean="0">
              <a:latin typeface="Calibri" pitchFamily="34" charset="0"/>
              <a:cs typeface="Times New Roman" pitchFamily="18" charset="0"/>
            </a:endParaRPr>
          </a:p>
          <a:p>
            <a:pPr lvl="0"/>
            <a:endParaRPr lang="en-US" sz="2400" dirty="0" smtClean="0">
              <a:latin typeface="Calibri" pitchFamily="34" charset="0"/>
            </a:endParaRPr>
          </a:p>
          <a:p>
            <a:pPr marL="457200" indent="-457200">
              <a:buFont typeface="Wingdings" pitchFamily="2" charset="2"/>
              <a:buChar char="Ø"/>
            </a:pPr>
            <a:r>
              <a:rPr lang="en-US" sz="2800" dirty="0" smtClean="0">
                <a:latin typeface="+mj-lt"/>
              </a:rPr>
              <a:t>The board of directors receives its power to manage the affairs of the credit union through law and from the members.  This doesn’t mean, however, that the board manages the day to day business operations.  Directing routine daily operations is delegated to the President/CEO.</a:t>
            </a: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3. Board Job Description- Board/CEO Team</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743200"/>
            <a:ext cx="8458200" cy="446276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endParaRPr lang="en-US" sz="2400" dirty="0" smtClean="0">
              <a:latin typeface="+mj-lt"/>
            </a:endParaRPr>
          </a:p>
          <a:p>
            <a:pPr marL="457200" indent="-457200">
              <a:buFont typeface="Wingdings" pitchFamily="2" charset="2"/>
              <a:buChar char="Ø"/>
            </a:pPr>
            <a:r>
              <a:rPr lang="en-US" sz="2800" dirty="0" smtClean="0">
                <a:latin typeface="+mj-lt"/>
              </a:rPr>
              <a:t>This can make it hard to draw an absolute line separating board and executive authority.  Both parties are concerned with leadership functions, the difference is in the scope of responsibility</a:t>
            </a:r>
            <a:r>
              <a:rPr lang="en-US" sz="2800" dirty="0" smtClean="0">
                <a:latin typeface="Calibri" pitchFamily="34" charset="0"/>
              </a:rPr>
              <a:t>.</a:t>
            </a:r>
          </a:p>
          <a:p>
            <a:pPr marL="45720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1905000"/>
            <a:ext cx="9401176" cy="690563"/>
          </a:xfrm>
        </p:spPr>
        <p:txBody>
          <a:bodyPr/>
          <a:lstStyle/>
          <a:p>
            <a:r>
              <a:rPr lang="en-US" b="0" dirty="0" smtClean="0">
                <a:cs typeface="Tahoma" pitchFamily="34" charset="0"/>
              </a:rPr>
              <a:t>3. Board Job Description- Board/CEO Team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7" name="TextBox 6"/>
          <p:cNvSpPr txBox="1"/>
          <p:nvPr/>
        </p:nvSpPr>
        <p:spPr>
          <a:xfrm>
            <a:off x="533400" y="2819400"/>
            <a:ext cx="3810000" cy="6801862"/>
          </a:xfrm>
          <a:prstGeom prst="rect">
            <a:avLst/>
          </a:prstGeom>
          <a:noFill/>
        </p:spPr>
        <p:txBody>
          <a:bodyPr wrap="square" rtlCol="0">
            <a:spAutoFit/>
          </a:bodyPr>
          <a:lstStyle/>
          <a:p>
            <a:r>
              <a:rPr lang="en-US" sz="2000" u="sng" dirty="0" smtClean="0">
                <a:latin typeface="+mn-lt"/>
              </a:rPr>
              <a:t>Board: Idea Decisions:</a:t>
            </a:r>
          </a:p>
          <a:p>
            <a:endParaRPr lang="en-US" sz="2000" dirty="0" smtClean="0">
              <a:latin typeface="+mn-lt"/>
            </a:endParaRPr>
          </a:p>
          <a:p>
            <a:r>
              <a:rPr lang="en-US" sz="2000" dirty="0" smtClean="0">
                <a:latin typeface="+mn-lt"/>
              </a:rPr>
              <a:t>Give Direction</a:t>
            </a:r>
          </a:p>
          <a:p>
            <a:r>
              <a:rPr lang="en-US" sz="2000" dirty="0" smtClean="0">
                <a:latin typeface="+mn-lt"/>
              </a:rPr>
              <a:t>Determine Objectives</a:t>
            </a:r>
          </a:p>
          <a:p>
            <a:r>
              <a:rPr lang="en-US" sz="2000" dirty="0" smtClean="0">
                <a:latin typeface="+mn-lt"/>
              </a:rPr>
              <a:t>Establish Policies</a:t>
            </a:r>
          </a:p>
          <a:p>
            <a:r>
              <a:rPr lang="en-US" sz="2000" dirty="0" smtClean="0">
                <a:latin typeface="+mn-lt"/>
              </a:rPr>
              <a:t>Approve Goals</a:t>
            </a:r>
          </a:p>
          <a:p>
            <a:r>
              <a:rPr lang="en-US" sz="2000" dirty="0" smtClean="0">
                <a:latin typeface="+mn-lt"/>
              </a:rPr>
              <a:t>Coordinate Directors</a:t>
            </a:r>
          </a:p>
          <a:p>
            <a:r>
              <a:rPr lang="en-US" sz="2000" dirty="0" smtClean="0">
                <a:latin typeface="+mn-lt"/>
              </a:rPr>
              <a:t>Approve Long Range Plans</a:t>
            </a:r>
          </a:p>
          <a:p>
            <a:r>
              <a:rPr lang="en-US" sz="2000" dirty="0" smtClean="0">
                <a:latin typeface="+mn-lt"/>
              </a:rPr>
              <a:t>CEO Succession</a:t>
            </a:r>
          </a:p>
          <a:p>
            <a:r>
              <a:rPr lang="en-US" sz="2000" dirty="0" smtClean="0">
                <a:latin typeface="+mn-lt"/>
              </a:rPr>
              <a:t>Analyze Key Performance</a:t>
            </a:r>
          </a:p>
          <a:p>
            <a:r>
              <a:rPr lang="en-US" sz="2000" dirty="0" smtClean="0">
                <a:latin typeface="+mn-lt"/>
              </a:rPr>
              <a:t>Manage CEO Growth</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	</a:t>
            </a:r>
            <a:endParaRPr lang="en-US" dirty="0"/>
          </a:p>
        </p:txBody>
      </p:sp>
      <p:sp>
        <p:nvSpPr>
          <p:cNvPr id="8" name="TextBox 7"/>
          <p:cNvSpPr txBox="1"/>
          <p:nvPr/>
        </p:nvSpPr>
        <p:spPr>
          <a:xfrm>
            <a:off x="5334000" y="2819400"/>
            <a:ext cx="3962400" cy="5693866"/>
          </a:xfrm>
          <a:prstGeom prst="rect">
            <a:avLst/>
          </a:prstGeom>
          <a:noFill/>
        </p:spPr>
        <p:txBody>
          <a:bodyPr wrap="square" rtlCol="0">
            <a:spAutoFit/>
          </a:bodyPr>
          <a:lstStyle/>
          <a:p>
            <a:r>
              <a:rPr lang="en-US" sz="2000" u="sng" dirty="0" smtClean="0">
                <a:latin typeface="+mj-lt"/>
              </a:rPr>
              <a:t>CEO: Action Decisions:</a:t>
            </a:r>
          </a:p>
          <a:p>
            <a:endParaRPr lang="en-US" sz="2000" dirty="0" smtClean="0">
              <a:latin typeface="+mj-lt"/>
            </a:endParaRPr>
          </a:p>
          <a:p>
            <a:r>
              <a:rPr lang="en-US" sz="2000" dirty="0" smtClean="0">
                <a:latin typeface="+mj-lt"/>
              </a:rPr>
              <a:t>Direct</a:t>
            </a:r>
          </a:p>
          <a:p>
            <a:r>
              <a:rPr lang="en-US" sz="2000" dirty="0" smtClean="0">
                <a:latin typeface="+mj-lt"/>
              </a:rPr>
              <a:t>Carry Out Objectives</a:t>
            </a:r>
          </a:p>
          <a:p>
            <a:r>
              <a:rPr lang="en-US" sz="2000" dirty="0" smtClean="0">
                <a:latin typeface="+mj-lt"/>
              </a:rPr>
              <a:t>Implement Policies</a:t>
            </a:r>
          </a:p>
          <a:p>
            <a:r>
              <a:rPr lang="en-US" sz="2000" dirty="0" smtClean="0">
                <a:latin typeface="+mj-lt"/>
              </a:rPr>
              <a:t>Propose Goals</a:t>
            </a:r>
          </a:p>
          <a:p>
            <a:r>
              <a:rPr lang="en-US" sz="2000" dirty="0" smtClean="0">
                <a:latin typeface="+mj-lt"/>
              </a:rPr>
              <a:t>Coordinate Operations</a:t>
            </a:r>
          </a:p>
          <a:p>
            <a:r>
              <a:rPr lang="en-US" sz="2000" dirty="0" smtClean="0">
                <a:latin typeface="+mj-lt"/>
              </a:rPr>
              <a:t>Propose Long Range Plans</a:t>
            </a:r>
          </a:p>
          <a:p>
            <a:r>
              <a:rPr lang="en-US" sz="2000" dirty="0" smtClean="0">
                <a:latin typeface="+mj-lt"/>
              </a:rPr>
              <a:t>Employee Succession</a:t>
            </a:r>
          </a:p>
          <a:p>
            <a:r>
              <a:rPr lang="en-US" sz="2000" dirty="0" smtClean="0">
                <a:latin typeface="+mj-lt"/>
              </a:rPr>
              <a:t>Control Key Indicators</a:t>
            </a:r>
          </a:p>
          <a:p>
            <a:r>
              <a:rPr lang="en-US" sz="2000" dirty="0" smtClean="0">
                <a:latin typeface="+mj-lt"/>
              </a:rPr>
              <a:t>Manage Staff Growth</a:t>
            </a:r>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
        <p:nvSpPr>
          <p:cNvPr id="207874" name="Rectangle 2"/>
          <p:cNvSpPr>
            <a:spLocks noChangeArrowheads="1"/>
          </p:cNvSpPr>
          <p:nvPr/>
        </p:nvSpPr>
        <p:spPr bwMode="auto">
          <a:xfrm>
            <a:off x="0" y="0"/>
            <a:ext cx="2074607"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Calibri" pitchFamily="34" charset="0"/>
                <a:cs typeface="Times New Roman" pitchFamily="18" charset="0"/>
              </a:rPr>
              <a:t>		</a:t>
            </a:r>
            <a:r>
              <a:rPr kumimoji="0" lang="en-US" sz="1200" b="0" i="0" u="none" strike="noStrike" cap="none" normalizeH="0" baseline="0" dirty="0" smtClean="0">
                <a:ln>
                  <a:noFill/>
                </a:ln>
                <a:solidFill>
                  <a:schemeClr val="tx1"/>
                </a:solidFill>
                <a:effectLst/>
                <a:latin typeface="Arial" pitchFamily="34" charset="0"/>
              </a:rPr>
              <a:t> </a:t>
            </a:r>
            <a:endParaRPr kumimoji="0" lang="en-US" sz="18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3. Board Job Description- Board/CEO Team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514600"/>
            <a:ext cx="84582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r>
              <a:rPr lang="en-US" sz="2800" dirty="0" smtClean="0"/>
              <a:t>A Study was performed by a highly skilled team of organizational psychologists.  They addressed the critical questions involving CEO-Board relationships.</a:t>
            </a:r>
          </a:p>
          <a:p>
            <a:pPr lvl="0"/>
            <a:endParaRPr lang="en-US" sz="2800" dirty="0" smtClean="0"/>
          </a:p>
          <a:p>
            <a:pPr marL="288925" lvl="0" indent="-288925">
              <a:buFont typeface="Wingdings" pitchFamily="2" charset="2"/>
              <a:buChar char="Ø"/>
            </a:pPr>
            <a:r>
              <a:rPr lang="en-US" sz="2800" dirty="0" smtClean="0"/>
              <a:t>What are the key elements and factors in good and bad CEO-Board relationships?</a:t>
            </a: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3. Board Job Description- Board/CEO Team  </a:t>
            </a:r>
            <a:endParaRPr lang="en-US" dirty="0"/>
          </a:p>
        </p:txBody>
      </p:sp>
      <p:sp>
        <p:nvSpPr>
          <p:cNvPr id="6" name="Rectangle 5"/>
          <p:cNvSpPr/>
          <p:nvPr/>
        </p:nvSpPr>
        <p:spPr>
          <a:xfrm>
            <a:off x="457200" y="34290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685800" y="2514600"/>
            <a:ext cx="85344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288925" lvl="0" indent="-288925"/>
            <a:r>
              <a:rPr lang="en-US" sz="2400" u="sng" dirty="0" smtClean="0"/>
              <a:t>What are the key elements in good CEO Board relationships?</a:t>
            </a:r>
          </a:p>
          <a:p>
            <a:pPr marL="288925" lvl="0" indent="-288925"/>
            <a:endParaRPr lang="en-US" sz="2400" u="sng" dirty="0" smtClean="0"/>
          </a:p>
          <a:p>
            <a:pPr marL="457200" lvl="0" indent="-457200">
              <a:buAutoNum type="alphaLcPeriod"/>
            </a:pPr>
            <a:r>
              <a:rPr lang="en-US" sz="2400" dirty="0" smtClean="0"/>
              <a:t>Trust between the CEO and the Board</a:t>
            </a:r>
          </a:p>
          <a:p>
            <a:pPr marL="457200" lvl="0" indent="-457200">
              <a:buAutoNum type="alphaLcPeriod"/>
            </a:pPr>
            <a:r>
              <a:rPr lang="en-US" sz="2400" dirty="0" smtClean="0"/>
              <a:t>Lack of Micromanaging</a:t>
            </a:r>
          </a:p>
          <a:p>
            <a:pPr marL="457200" lvl="0" indent="-457200">
              <a:buAutoNum type="alphaLcPeriod"/>
            </a:pPr>
            <a:r>
              <a:rPr lang="en-US" sz="2400" dirty="0" smtClean="0"/>
              <a:t>Clarity of each others Leadership role</a:t>
            </a:r>
          </a:p>
          <a:p>
            <a:pPr marL="457200" lvl="0" indent="-457200">
              <a:buAutoNum type="alphaLcPeriod"/>
            </a:pPr>
            <a:r>
              <a:rPr lang="en-US" sz="2400" dirty="0" smtClean="0"/>
              <a:t>Communication</a:t>
            </a:r>
          </a:p>
          <a:p>
            <a:pPr marL="457200" lvl="0" indent="-457200">
              <a:buAutoNum type="alphaLcPeriod"/>
            </a:pPr>
            <a:endParaRPr lang="en-US" sz="2400" dirty="0" smtClean="0"/>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3. Board Job Description- Board/CEO Team  </a:t>
            </a:r>
            <a:endParaRPr lang="en-US" dirty="0"/>
          </a:p>
        </p:txBody>
      </p:sp>
      <p:sp>
        <p:nvSpPr>
          <p:cNvPr id="6" name="Rectangle 5"/>
          <p:cNvSpPr/>
          <p:nvPr/>
        </p:nvSpPr>
        <p:spPr>
          <a:xfrm>
            <a:off x="457200" y="34290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304800" y="2514600"/>
            <a:ext cx="93726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288925" lvl="0" indent="-288925"/>
            <a:r>
              <a:rPr lang="en-US" sz="2400" u="sng" dirty="0" smtClean="0"/>
              <a:t>What are the key elements in good CEO Board relationships?</a:t>
            </a:r>
          </a:p>
          <a:p>
            <a:pPr marL="288925" lvl="0" indent="-288925"/>
            <a:endParaRPr lang="en-US" sz="2400" u="sng" dirty="0" smtClean="0"/>
          </a:p>
          <a:p>
            <a:pPr marL="457200" lvl="0" indent="-457200"/>
            <a:r>
              <a:rPr lang="en-US" sz="2400" dirty="0" smtClean="0"/>
              <a:t>a.	Trust between the CEO and the Board</a:t>
            </a:r>
          </a:p>
          <a:p>
            <a:pPr marL="457200" lvl="0" indent="-457200">
              <a:buAutoNum type="alphaLcPeriod"/>
            </a:pPr>
            <a:endParaRPr lang="en-US" sz="2400" dirty="0" smtClean="0"/>
          </a:p>
          <a:p>
            <a:pPr marL="457200" lvl="0" indent="-457200"/>
            <a:r>
              <a:rPr lang="en-US" sz="2400" dirty="0" smtClean="0"/>
              <a:t>	Refers to both parties believing that the other is honest and fully discloses pertinent information.  It includes feeling safe to admit mistakes and discuss negative information with each other.  It also refers to an open interaction between the board CEO and staff and trusting that the other party will keep agreements and act in the credit unions best interest.  </a:t>
            </a: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latin typeface="+mn-lt"/>
                <a:cs typeface="Tahoma" pitchFamily="34" charset="0"/>
              </a:rPr>
              <a:t>3. Board Job Description- Board/CEO Team  </a:t>
            </a:r>
            <a:endParaRPr lang="en-US" dirty="0">
              <a:latin typeface="+mn-lt"/>
            </a:endParaRPr>
          </a:p>
        </p:txBody>
      </p:sp>
      <p:sp>
        <p:nvSpPr>
          <p:cNvPr id="6" name="Rectangle 5"/>
          <p:cNvSpPr/>
          <p:nvPr/>
        </p:nvSpPr>
        <p:spPr>
          <a:xfrm>
            <a:off x="457200" y="34290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304800" y="2514600"/>
            <a:ext cx="93726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288925" lvl="0" indent="-288925"/>
            <a:r>
              <a:rPr lang="en-US" sz="2400" u="sng" dirty="0" smtClean="0"/>
              <a:t>What are the key elements in good CEO Board relationships?</a:t>
            </a:r>
          </a:p>
          <a:p>
            <a:pPr marL="288925" lvl="0" indent="-288925"/>
            <a:endParaRPr lang="en-US" sz="2400" u="sng" dirty="0" smtClean="0"/>
          </a:p>
          <a:p>
            <a:pPr marL="457200" lvl="0" indent="-457200">
              <a:buAutoNum type="alphaLcPeriod" startAt="2"/>
            </a:pPr>
            <a:r>
              <a:rPr lang="en-US" sz="2400" dirty="0" smtClean="0"/>
              <a:t>Micromanaging</a:t>
            </a:r>
          </a:p>
          <a:p>
            <a:pPr marL="457200" lvl="0" indent="-457200">
              <a:buAutoNum type="alphaLcPeriod" startAt="2"/>
            </a:pPr>
            <a:endParaRPr lang="en-US" sz="2400" dirty="0" smtClean="0"/>
          </a:p>
          <a:p>
            <a:pPr marL="457200" lvl="0" indent="-457200"/>
            <a:r>
              <a:rPr lang="en-US" sz="2400" dirty="0" smtClean="0"/>
              <a:t>	Micromanaging is the degree to which the board becomes directly involved in operational matters.  Examples include communicating directives to the staff, making personnel decisions, or helping to run the credit union on a day to day basis.  </a:t>
            </a:r>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3. Board Job Description- Board/CEO Team  </a:t>
            </a:r>
            <a:endParaRPr lang="en-US" dirty="0"/>
          </a:p>
        </p:txBody>
      </p:sp>
      <p:sp>
        <p:nvSpPr>
          <p:cNvPr id="6" name="Rectangle 5"/>
          <p:cNvSpPr/>
          <p:nvPr/>
        </p:nvSpPr>
        <p:spPr>
          <a:xfrm>
            <a:off x="457200" y="34290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304800" y="2514600"/>
            <a:ext cx="93726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288925" lvl="0" indent="-288925"/>
            <a:r>
              <a:rPr lang="en-US" sz="2400" u="sng" dirty="0" smtClean="0"/>
              <a:t>What are the key elements in good CEO Board relationships?</a:t>
            </a:r>
          </a:p>
          <a:p>
            <a:pPr marL="288925" lvl="0" indent="-288925"/>
            <a:endParaRPr lang="en-US" sz="2400" u="sng" dirty="0" smtClean="0"/>
          </a:p>
          <a:p>
            <a:pPr marL="457200" lvl="0" indent="-457200">
              <a:buAutoNum type="alphaLcPeriod" startAt="3"/>
            </a:pPr>
            <a:r>
              <a:rPr lang="en-US" sz="2400" dirty="0" smtClean="0"/>
              <a:t>Board Role Clarity</a:t>
            </a:r>
          </a:p>
          <a:p>
            <a:pPr marL="457200" lvl="0" indent="-457200">
              <a:buAutoNum type="alphaLcPeriod" startAt="3"/>
            </a:pPr>
            <a:endParaRPr lang="en-US" sz="2400" dirty="0" smtClean="0"/>
          </a:p>
          <a:p>
            <a:pPr marL="457200" lvl="0" indent="-457200"/>
            <a:r>
              <a:rPr lang="en-US" sz="2400" dirty="0" smtClean="0"/>
              <a:t>	Refers to an understanding and knowledge among directors about their working role in a credit union.  It also refers to properly differentiating the director’s role from the CEO’s role.  In good CEO-board relationships, board roles were clearly understood.  In poor relationships, board roles were often ambiguous, unstable and overlapping with the CEO’s role.</a:t>
            </a:r>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3. Board Job Description- Board/CEO Team  </a:t>
            </a:r>
            <a:endParaRPr lang="en-US" dirty="0"/>
          </a:p>
        </p:txBody>
      </p:sp>
      <p:sp>
        <p:nvSpPr>
          <p:cNvPr id="6" name="Rectangle 5"/>
          <p:cNvSpPr/>
          <p:nvPr/>
        </p:nvSpPr>
        <p:spPr>
          <a:xfrm>
            <a:off x="457200" y="34290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304800" y="2514600"/>
            <a:ext cx="9372600" cy="48936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288925" lvl="0" indent="-288925"/>
            <a:r>
              <a:rPr lang="en-US" sz="2400" u="sng" dirty="0" smtClean="0"/>
              <a:t>What are the key elements in good CEO Board relationships?</a:t>
            </a:r>
          </a:p>
          <a:p>
            <a:pPr marL="288925" lvl="0" indent="-288925"/>
            <a:endParaRPr lang="en-US" sz="2400" u="sng" dirty="0" smtClean="0"/>
          </a:p>
          <a:p>
            <a:pPr marL="457200" lvl="0" indent="-457200"/>
            <a:r>
              <a:rPr lang="en-US" sz="2400" dirty="0" smtClean="0"/>
              <a:t>d.	Communication</a:t>
            </a:r>
          </a:p>
          <a:p>
            <a:pPr marL="457200" lvl="0" indent="-457200">
              <a:buAutoNum type="alphaLcPeriod" startAt="3"/>
            </a:pPr>
            <a:endParaRPr lang="en-US" sz="2400" dirty="0" smtClean="0"/>
          </a:p>
          <a:p>
            <a:pPr marL="457200" lvl="0" indent="-457200"/>
            <a:r>
              <a:rPr lang="en-US" sz="2400" dirty="0" smtClean="0"/>
              <a:t>	Refers to the CEO providing clear, accurate, and proper amounts of information to the board, both positive and negative.  It also refers to communicating to the board as equals, keeping the board fully informed, quickly involving the board in issues, and requiring that staff presentations to the board be clear and informative.  </a:t>
            </a:r>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1905000"/>
            <a:ext cx="9401176" cy="690563"/>
          </a:xfrm>
        </p:spPr>
        <p:txBody>
          <a:bodyPr/>
          <a:lstStyle/>
          <a:p>
            <a:r>
              <a:rPr lang="en-US" b="0" dirty="0" smtClean="0">
                <a:cs typeface="Tahoma" pitchFamily="34" charset="0"/>
              </a:rPr>
              <a:t>3. Board Job Description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590800"/>
            <a:ext cx="8458200"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kumimoji="0" lang="en-US" sz="2800" i="0" u="none" strike="noStrike" cap="none" normalizeH="0" baseline="0" dirty="0" smtClean="0">
                <a:ln>
                  <a:noFill/>
                </a:ln>
                <a:solidFill>
                  <a:schemeClr val="tx1"/>
                </a:solidFill>
                <a:effectLst/>
                <a:latin typeface="+mj-lt"/>
                <a:ea typeface="Calibri" pitchFamily="34" charset="0"/>
                <a:cs typeface="Times New Roman" pitchFamily="18" charset="0"/>
              </a:rPr>
              <a:t>Reports to: Members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Works in Partnership with:</a:t>
            </a:r>
            <a:r>
              <a:rPr kumimoji="0" lang="en-US" sz="2800" i="0" u="none" strike="noStrike" cap="none" normalizeH="0" baseline="0" dirty="0" smtClean="0">
                <a:ln>
                  <a:noFill/>
                </a:ln>
                <a:solidFill>
                  <a:schemeClr val="tx1"/>
                </a:solidFill>
                <a:effectLst/>
                <a:latin typeface="+mj-lt"/>
                <a:ea typeface="Calibri" pitchFamily="34" charset="0"/>
                <a:cs typeface="Times New Roman" pitchFamily="18" charset="0"/>
              </a:rPr>
              <a:t> President/CEO</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800" dirty="0" smtClean="0">
              <a:latin typeface="+mj-lt"/>
              <a:cs typeface="Times New Roman" pitchFamily="18" charset="0"/>
            </a:endParaRPr>
          </a:p>
          <a:p>
            <a:pPr marL="288925" marR="0" lvl="0" indent="-288925"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P</a:t>
            </a:r>
            <a:r>
              <a:rPr kumimoji="0" lang="en-US" sz="2800" i="0" u="none" strike="noStrike" cap="none" normalizeH="0" baseline="0" dirty="0" smtClean="0">
                <a:ln>
                  <a:noFill/>
                </a:ln>
                <a:solidFill>
                  <a:schemeClr val="tx1"/>
                </a:solidFill>
                <a:effectLst/>
                <a:latin typeface="+mj-lt"/>
                <a:ea typeface="Calibri" pitchFamily="34" charset="0"/>
                <a:cs typeface="Times New Roman" pitchFamily="18" charset="0"/>
              </a:rPr>
              <a:t>rimary Function- To set policy, plan the credit union’s course, make sure the credit union maintains its sound financial condition, keep communication open to educate members on services, review the CEO’s progress in achieving goals and objectives, and report to the members at the annual meeting.</a:t>
            </a:r>
            <a:endParaRPr kumimoji="0" lang="en-US" sz="2800" i="0" u="none" strike="noStrike" cap="none" normalizeH="0" baseline="0" dirty="0" smtClean="0">
              <a:ln>
                <a:noFill/>
              </a:ln>
              <a:solidFill>
                <a:schemeClr val="tx1"/>
              </a:solidFill>
              <a:effectLst/>
              <a:latin typeface="+mj-l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4. Key Performance Indicators for 2010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895600"/>
            <a:ext cx="8458200" cy="64325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Focus on these </a:t>
            </a:r>
            <a:r>
              <a:rPr lang="en-US" sz="2800" u="sng" dirty="0" smtClean="0">
                <a:latin typeface="+mj-lt"/>
                <a:cs typeface="Times New Roman" pitchFamily="18" charset="0"/>
              </a:rPr>
              <a:t>Membership Metrics: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800" dirty="0" smtClean="0">
              <a:latin typeface="+mj-lt"/>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New Member Account growth</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Closed Member Account/Reason</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Membership Mix by Age</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Member Survey Results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Employee Turnover</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endParaRPr>
          </a:p>
          <a:p>
            <a:pPr marL="457200" indent="-457200"/>
            <a:r>
              <a:rPr lang="en-US" sz="2400" dirty="0" smtClean="0">
                <a:latin typeface="Calibri" pitchFamily="34" charset="0"/>
              </a:rPr>
              <a:t>	</a:t>
            </a:r>
          </a:p>
          <a:p>
            <a:pPr marL="45720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4. Key Performance Indicators for 2010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743200"/>
            <a:ext cx="8458200" cy="772519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Transaction Delivery Channel:</a:t>
            </a:r>
            <a:endParaRPr lang="en-US" sz="2800" u="sng" dirty="0" smtClean="0">
              <a:latin typeface="+mj-lt"/>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800" dirty="0" smtClean="0">
              <a:latin typeface="+mj-lt"/>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32%- Branches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21%- ATM</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14%- Direct Deposit/ACH</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10%- Home Banking</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8%- Audio Response Unit</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5%- Mail</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5%- Call Center</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6%- Other</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endParaRPr>
          </a:p>
          <a:p>
            <a:pPr marL="457200" indent="-457200"/>
            <a:r>
              <a:rPr lang="en-US" sz="2400" dirty="0" smtClean="0">
                <a:latin typeface="Calibri" pitchFamily="34" charset="0"/>
              </a:rPr>
              <a:t>	</a:t>
            </a:r>
          </a:p>
          <a:p>
            <a:pPr marL="45720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4. Key Performance Indicators for 2010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743200"/>
            <a:ext cx="8458200" cy="680186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Focus on these </a:t>
            </a:r>
            <a:r>
              <a:rPr lang="en-US" sz="2800" u="sng" dirty="0" smtClean="0">
                <a:latin typeface="+mj-lt"/>
                <a:cs typeface="Times New Roman" pitchFamily="18" charset="0"/>
              </a:rPr>
              <a:t>Brand and Marketing Metrics: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800" dirty="0" smtClean="0">
              <a:latin typeface="+mj-lt"/>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Average # of Services per household</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Brand Recognition survey results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Cross-selling success</a:t>
            </a:r>
          </a:p>
          <a:p>
            <a:pPr eaLnBrk="0" hangingPunct="0">
              <a:buFont typeface="Wingdings" pitchFamily="2" charset="2"/>
              <a:buChar char="Ø"/>
            </a:pPr>
            <a:r>
              <a:rPr lang="en-US" sz="2800" dirty="0" smtClean="0">
                <a:latin typeface="+mj-lt"/>
                <a:cs typeface="Times New Roman" pitchFamily="18" charset="0"/>
              </a:rPr>
              <a:t>PFI Relationships- Checking/HELOC Loan</a:t>
            </a:r>
          </a:p>
          <a:p>
            <a:pPr eaLnBrk="0" hangingPunct="0">
              <a:buFont typeface="Wingdings" pitchFamily="2" charset="2"/>
              <a:buChar char="Ø"/>
            </a:pPr>
            <a:r>
              <a:rPr lang="en-US" sz="2800" dirty="0" smtClean="0">
                <a:latin typeface="+mj-lt"/>
                <a:cs typeface="Times New Roman" pitchFamily="18" charset="0"/>
              </a:rPr>
              <a:t>New SEG Development</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endParaRPr>
          </a:p>
          <a:p>
            <a:pPr marL="457200" indent="-457200"/>
            <a:r>
              <a:rPr lang="en-US" sz="2400" dirty="0" smtClean="0">
                <a:latin typeface="Calibri" pitchFamily="34" charset="0"/>
              </a:rPr>
              <a:t>	</a:t>
            </a:r>
          </a:p>
          <a:p>
            <a:pPr marL="45720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4. Key Performance Indicators for 2010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743200"/>
            <a:ext cx="8458200" cy="723274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Focus on these </a:t>
            </a:r>
            <a:r>
              <a:rPr lang="en-US" sz="2800" u="sng" dirty="0" smtClean="0">
                <a:latin typeface="+mj-lt"/>
                <a:cs typeface="Times New Roman" pitchFamily="18" charset="0"/>
              </a:rPr>
              <a:t>Branch Metrics: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800" dirty="0" smtClean="0">
              <a:latin typeface="+mj-lt"/>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Loan and Deposit Growth per Branch</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Transaction volume per service  </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ATM usage</a:t>
            </a:r>
          </a:p>
          <a:p>
            <a:pPr eaLnBrk="0" hangingPunct="0">
              <a:buFont typeface="Wingdings" pitchFamily="2" charset="2"/>
              <a:buChar char="Ø"/>
            </a:pPr>
            <a:r>
              <a:rPr lang="en-US" sz="2800" dirty="0" smtClean="0">
                <a:latin typeface="+mj-lt"/>
                <a:cs typeface="Times New Roman" pitchFamily="18" charset="0"/>
              </a:rPr>
              <a:t>Secret Shopper results</a:t>
            </a:r>
          </a:p>
          <a:p>
            <a:pPr eaLnBrk="0" hangingPunct="0">
              <a:buFont typeface="Wingdings" pitchFamily="2" charset="2"/>
              <a:buChar char="Ø"/>
            </a:pPr>
            <a:r>
              <a:rPr lang="en-US" sz="2800" dirty="0" smtClean="0">
                <a:latin typeface="+mj-lt"/>
                <a:cs typeface="Times New Roman" pitchFamily="18" charset="0"/>
              </a:rPr>
              <a:t>Abandoned phone call percentage</a:t>
            </a:r>
          </a:p>
          <a:p>
            <a:pPr eaLnBrk="0" hangingPunct="0">
              <a:buFont typeface="Wingdings" pitchFamily="2" charset="2"/>
              <a:buChar char="Ø"/>
            </a:pPr>
            <a:r>
              <a:rPr lang="en-US" sz="2800" dirty="0" smtClean="0">
                <a:latin typeface="+mj-lt"/>
                <a:cs typeface="Times New Roman" pitchFamily="18" charset="0"/>
              </a:rPr>
              <a:t>Automated loan approvals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endParaRPr>
          </a:p>
          <a:p>
            <a:pPr marL="457200" indent="-457200"/>
            <a:r>
              <a:rPr lang="en-US" sz="2400" dirty="0" smtClean="0">
                <a:latin typeface="Calibri" pitchFamily="34" charset="0"/>
              </a:rPr>
              <a:t>	</a:t>
            </a:r>
          </a:p>
          <a:p>
            <a:pPr marL="45720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4. Key Performance Indicators for 2010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743200"/>
            <a:ext cx="8458200"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Focus on these </a:t>
            </a:r>
            <a:r>
              <a:rPr lang="en-US" sz="2800" u="sng" dirty="0" smtClean="0">
                <a:latin typeface="+mj-lt"/>
                <a:cs typeface="Times New Roman" pitchFamily="18" charset="0"/>
              </a:rPr>
              <a:t>Financial Metrics: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800" dirty="0" smtClean="0">
              <a:latin typeface="+mj-lt"/>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Net Interest Margin (Spread Analysis)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Fee Income Ratio</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Provision of Loan Loss Ratio</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Loan to Share Ratio/ Asset Growth Ratio</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ROA/ Net Worth Capital Ratios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800" dirty="0" smtClean="0">
                <a:latin typeface="+mj-lt"/>
                <a:cs typeface="Times New Roman" pitchFamily="18" charset="0"/>
              </a:rPr>
              <a:t>Net Economic Value (NEV) Ratio</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endParaRPr>
          </a:p>
          <a:p>
            <a:pPr marL="457200" indent="-457200"/>
            <a:r>
              <a:rPr lang="en-US" sz="2400" dirty="0" smtClean="0">
                <a:latin typeface="Calibri" pitchFamily="34" charset="0"/>
              </a:rPr>
              <a:t>	</a:t>
            </a:r>
          </a:p>
          <a:p>
            <a:pPr marL="45720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5. Enhancing Board Satisfaction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743200"/>
            <a:ext cx="8458200" cy="78483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eaLnBrk="0" hangingPunct="0">
              <a:buFont typeface="Wingdings" pitchFamily="2" charset="2"/>
              <a:buChar char="Ø"/>
            </a:pPr>
            <a:r>
              <a:rPr lang="en-US" sz="2400" dirty="0" smtClean="0">
                <a:cs typeface="Times New Roman" pitchFamily="18" charset="0"/>
              </a:rPr>
              <a:t>A Survey was performed to understand what key factors enhanced Board of Director Satisfaction. </a:t>
            </a:r>
            <a:r>
              <a:rPr lang="en-US" sz="2400" dirty="0" smtClean="0"/>
              <a:t>This study asked the following questions:</a:t>
            </a:r>
          </a:p>
          <a:p>
            <a:endParaRPr lang="en-US" sz="2400" dirty="0" smtClean="0"/>
          </a:p>
          <a:p>
            <a:pPr marL="288925" indent="-288925">
              <a:buAutoNum type="arabicPeriod"/>
            </a:pPr>
            <a:r>
              <a:rPr lang="en-US" sz="2400" dirty="0" smtClean="0"/>
              <a:t>What Board Tasks and Activities are the most important?</a:t>
            </a:r>
          </a:p>
          <a:p>
            <a:pPr marL="288925" indent="-288925">
              <a:buAutoNum type="arabicPeriod"/>
            </a:pPr>
            <a:endParaRPr lang="en-US" sz="2400" dirty="0" smtClean="0"/>
          </a:p>
          <a:p>
            <a:pPr marL="288925" indent="-288925"/>
            <a:r>
              <a:rPr lang="en-US" sz="2400" dirty="0" smtClean="0"/>
              <a:t>2. How should Boards conduct their business (Work Styles)?</a:t>
            </a:r>
          </a:p>
          <a:p>
            <a:pPr marL="288925" indent="-288925"/>
            <a:endParaRPr lang="en-US" sz="2400" dirty="0" smtClean="0"/>
          </a:p>
          <a:p>
            <a:pPr marL="288925" indent="-288925"/>
            <a:r>
              <a:rPr lang="en-US" sz="2400" dirty="0" smtClean="0"/>
              <a:t>3. Which Board Tasks, Activities and Work Styles achieve the   best results?</a:t>
            </a:r>
          </a:p>
          <a:p>
            <a:pPr eaLnBrk="0" hangingPunct="0">
              <a:buFont typeface="Wingdings" pitchFamily="2" charset="2"/>
              <a:buChar char="Ø"/>
            </a:pPr>
            <a:endParaRPr lang="en-US" sz="2400" dirty="0" smtClean="0"/>
          </a:p>
          <a:p>
            <a:pPr lvl="0" eaLnBrk="0" hangingPunct="0">
              <a:buFont typeface="Wingdings" pitchFamily="2" charset="2"/>
              <a:buChar char="Ø"/>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endParaRPr>
          </a:p>
          <a:p>
            <a:pPr marL="457200" indent="-457200"/>
            <a:r>
              <a:rPr lang="en-US" sz="2400" dirty="0" smtClean="0">
                <a:latin typeface="Calibri" pitchFamily="34" charset="0"/>
              </a:rPr>
              <a:t>	</a:t>
            </a:r>
          </a:p>
          <a:p>
            <a:pPr marL="45720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5. Enhancing Board Satisfaction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895600"/>
            <a:ext cx="8458200" cy="747897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eaLnBrk="0" hangingPunct="0">
              <a:buFont typeface="Wingdings" pitchFamily="2" charset="2"/>
              <a:buChar char="Ø"/>
            </a:pPr>
            <a:r>
              <a:rPr lang="en-US" sz="2400" u="sng" dirty="0" smtClean="0">
                <a:latin typeface="+mj-lt"/>
                <a:cs typeface="Times New Roman" pitchFamily="18" charset="0"/>
              </a:rPr>
              <a:t>Board Tasks Options included:</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eaLnBrk="0" hangingPunct="0">
              <a:buFont typeface="Wingdings" pitchFamily="2" charset="2"/>
              <a:buChar char="Ø"/>
            </a:pPr>
            <a:r>
              <a:rPr lang="en-US" sz="2400" dirty="0" smtClean="0"/>
              <a:t>Planning effectiveness</a:t>
            </a:r>
          </a:p>
          <a:p>
            <a:pPr eaLnBrk="0" hangingPunct="0">
              <a:buFont typeface="Wingdings" pitchFamily="2" charset="2"/>
              <a:buChar char="Ø"/>
            </a:pPr>
            <a:r>
              <a:rPr lang="en-US" sz="2400" dirty="0" smtClean="0"/>
              <a:t>Evaluating effectiveness </a:t>
            </a:r>
          </a:p>
          <a:p>
            <a:pPr eaLnBrk="0" hangingPunct="0">
              <a:buFont typeface="Wingdings" pitchFamily="2" charset="2"/>
              <a:buChar char="Ø"/>
            </a:pPr>
            <a:r>
              <a:rPr lang="en-US" sz="2400" dirty="0" smtClean="0"/>
              <a:t>Micromanaging </a:t>
            </a:r>
          </a:p>
          <a:p>
            <a:pPr eaLnBrk="0" hangingPunct="0">
              <a:buFont typeface="Wingdings" pitchFamily="2" charset="2"/>
              <a:buChar char="Ø"/>
            </a:pPr>
            <a:r>
              <a:rPr lang="en-US" sz="2400" dirty="0" smtClean="0"/>
              <a:t>Making policies </a:t>
            </a:r>
          </a:p>
          <a:p>
            <a:pPr eaLnBrk="0" hangingPunct="0">
              <a:buFont typeface="Wingdings" pitchFamily="2" charset="2"/>
              <a:buChar char="Ø"/>
            </a:pPr>
            <a:r>
              <a:rPr lang="en-US" sz="2400" dirty="0" smtClean="0"/>
              <a:t>Managing CEO accountability </a:t>
            </a:r>
          </a:p>
          <a:p>
            <a:pPr eaLnBrk="0" hangingPunct="0">
              <a:buFont typeface="Wingdings" pitchFamily="2" charset="2"/>
              <a:buChar char="Ø"/>
            </a:pPr>
            <a:r>
              <a:rPr lang="en-US" sz="2400" dirty="0" smtClean="0"/>
              <a:t>Member service</a:t>
            </a:r>
          </a:p>
          <a:p>
            <a:pPr eaLnBrk="0" hangingPunct="0">
              <a:buFont typeface="Wingdings" pitchFamily="2" charset="2"/>
              <a:buChar char="Ø"/>
            </a:pPr>
            <a:r>
              <a:rPr lang="en-US" sz="2400" dirty="0" smtClean="0"/>
              <a:t>Community representation</a:t>
            </a:r>
          </a:p>
          <a:p>
            <a:pPr eaLnBrk="0" hangingPunct="0">
              <a:buFont typeface="Wingdings" pitchFamily="2" charset="2"/>
              <a:buChar char="Ø"/>
            </a:pPr>
            <a:r>
              <a:rPr lang="en-US" sz="2400" dirty="0" smtClean="0"/>
              <a:t>Financial governance</a:t>
            </a:r>
          </a:p>
          <a:p>
            <a:pPr eaLnBrk="0" hangingPunct="0">
              <a:buFont typeface="Wingdings" pitchFamily="2" charset="2"/>
              <a:buChar char="Ø"/>
            </a:pPr>
            <a:endParaRPr lang="en-US" sz="2400" dirty="0" smtClean="0"/>
          </a:p>
          <a:p>
            <a:pPr lvl="0" eaLnBrk="0" hangingPunct="0">
              <a:buFont typeface="Wingdings" pitchFamily="2" charset="2"/>
              <a:buChar char="Ø"/>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endParaRPr>
          </a:p>
          <a:p>
            <a:pPr marL="457200" indent="-457200"/>
            <a:r>
              <a:rPr lang="en-US" sz="2400" dirty="0" smtClean="0">
                <a:latin typeface="Calibri" pitchFamily="34" charset="0"/>
              </a:rPr>
              <a:t>	</a:t>
            </a:r>
          </a:p>
          <a:p>
            <a:pPr marL="45720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5. Enhancing Board Satisfaction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895600"/>
            <a:ext cx="8458200" cy="67403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28600" marR="0" lvl="0" indent="-228600" algn="l" defTabSz="914400" rtl="0" eaLnBrk="0" fontAlgn="base" latinLnBrk="0" hangingPunct="0">
              <a:lnSpc>
                <a:spcPct val="100000"/>
              </a:lnSpc>
              <a:spcBef>
                <a:spcPct val="0"/>
              </a:spcBef>
              <a:spcAft>
                <a:spcPct val="0"/>
              </a:spcAft>
              <a:buClrTx/>
              <a:buSzTx/>
              <a:buFont typeface="Wingdings" pitchFamily="2" charset="2"/>
              <a:buChar char="Ø"/>
              <a:tabLst/>
            </a:pPr>
            <a:r>
              <a:rPr lang="en-US" sz="2400" u="sng" dirty="0" smtClean="0">
                <a:latin typeface="+mj-lt"/>
                <a:cs typeface="Times New Roman" pitchFamily="18" charset="0"/>
              </a:rPr>
              <a:t>Board Activities Options included:</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mj-lt"/>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400" dirty="0" smtClean="0">
                <a:latin typeface="+mj-lt"/>
                <a:cs typeface="Times New Roman" pitchFamily="18" charset="0"/>
              </a:rPr>
              <a:t>Closely monitor the financial soundness of the credit union</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400" dirty="0" smtClean="0">
                <a:latin typeface="+mj-lt"/>
                <a:cs typeface="Times New Roman" pitchFamily="18" charset="0"/>
              </a:rPr>
              <a:t>D</a:t>
            </a:r>
            <a:r>
              <a:rPr lang="en-US" sz="2400" dirty="0" smtClean="0">
                <a:latin typeface="+mj-lt"/>
              </a:rPr>
              <a:t>eveloping the strategic plan to achieve goals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400" dirty="0" smtClean="0">
                <a:latin typeface="+mj-lt"/>
              </a:rPr>
              <a:t>Assessing skills/characteristics of board members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400" dirty="0" smtClean="0">
                <a:latin typeface="+mj-lt"/>
              </a:rPr>
              <a:t>Performing the annual CEO evaluation</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r>
              <a:rPr lang="en-US" sz="2400" dirty="0" smtClean="0">
                <a:latin typeface="+mj-lt"/>
              </a:rPr>
              <a:t>Monitoring implementation of strategic plans</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endParaRPr>
          </a:p>
          <a:p>
            <a:pPr marL="457200" indent="-457200"/>
            <a:r>
              <a:rPr lang="en-US" sz="2400" dirty="0" smtClean="0">
                <a:latin typeface="Calibri" pitchFamily="34" charset="0"/>
              </a:rPr>
              <a:t>	</a:t>
            </a:r>
          </a:p>
          <a:p>
            <a:pPr marL="45720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latin typeface="Tahoma" pitchFamily="34" charset="0"/>
                <a:cs typeface="Tahoma" pitchFamily="34" charset="0"/>
              </a:rPr>
              <a:t>5. </a:t>
            </a:r>
            <a:r>
              <a:rPr lang="en-US" b="0" dirty="0" smtClean="0">
                <a:cs typeface="Tahoma" pitchFamily="34" charset="0"/>
              </a:rPr>
              <a:t>Enhancing Board Satisfaction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895600"/>
            <a:ext cx="9144000"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28600" lvl="0" indent="-228600" eaLnBrk="0" hangingPunct="0">
              <a:buFont typeface="Wingdings" pitchFamily="2" charset="2"/>
              <a:buChar char="Ø"/>
            </a:pPr>
            <a:r>
              <a:rPr lang="en-US" sz="2400" u="sng" dirty="0" smtClean="0">
                <a:cs typeface="Times New Roman" pitchFamily="18" charset="0"/>
              </a:rPr>
              <a:t>Board Activities Options included: (Continued)</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288925" lvl="0" indent="-288925" eaLnBrk="0" hangingPunct="0">
              <a:buFont typeface="Wingdings" pitchFamily="2" charset="2"/>
              <a:buChar char="Ø"/>
            </a:pPr>
            <a:r>
              <a:rPr lang="en-US" sz="2400" dirty="0" smtClean="0">
                <a:latin typeface="+mj-lt"/>
              </a:rPr>
              <a:t>Reviewing favorable and unfavorable environmental conditions</a:t>
            </a:r>
          </a:p>
          <a:p>
            <a:pPr lvl="0" eaLnBrk="0" hangingPunct="0">
              <a:buFont typeface="Wingdings" pitchFamily="2" charset="2"/>
              <a:buChar char="Ø"/>
            </a:pPr>
            <a:r>
              <a:rPr lang="en-US" sz="2400" dirty="0" smtClean="0">
                <a:latin typeface="+mj-lt"/>
              </a:rPr>
              <a:t>Identifying long range goals for the credit union</a:t>
            </a:r>
          </a:p>
          <a:p>
            <a:pPr lvl="0" eaLnBrk="0" hangingPunct="0">
              <a:buFont typeface="Wingdings" pitchFamily="2" charset="2"/>
              <a:buChar char="Ø"/>
            </a:pPr>
            <a:r>
              <a:rPr lang="en-US" sz="2400" dirty="0" smtClean="0">
                <a:latin typeface="+mj-lt"/>
              </a:rPr>
              <a:t>Making credit union policies</a:t>
            </a:r>
          </a:p>
          <a:p>
            <a:pPr lvl="0" eaLnBrk="0" hangingPunct="0">
              <a:buFont typeface="Wingdings" pitchFamily="2" charset="2"/>
              <a:buChar char="Ø"/>
            </a:pPr>
            <a:r>
              <a:rPr lang="en-US" sz="2400" dirty="0" smtClean="0">
                <a:latin typeface="+mj-lt"/>
              </a:rPr>
              <a:t>Forming new strategic decisions</a:t>
            </a:r>
          </a:p>
          <a:p>
            <a:pPr lvl="0" eaLnBrk="0" hangingPunct="0">
              <a:buFont typeface="Wingdings" pitchFamily="2" charset="2"/>
              <a:buChar char="Ø"/>
            </a:pPr>
            <a:r>
              <a:rPr lang="en-US" sz="2400" dirty="0" smtClean="0">
                <a:latin typeface="+mj-lt"/>
              </a:rPr>
              <a:t>Evaluating previous strategic decisions </a:t>
            </a:r>
            <a:endParaRPr lang="en-US" sz="2400" dirty="0" smtClean="0">
              <a:latin typeface="+mj-lt"/>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endParaRPr>
          </a:p>
          <a:p>
            <a:pPr marL="457200" indent="-457200"/>
            <a:r>
              <a:rPr lang="en-US" sz="2400" dirty="0" smtClean="0">
                <a:latin typeface="Calibri" pitchFamily="34" charset="0"/>
              </a:rPr>
              <a:t>	</a:t>
            </a:r>
          </a:p>
          <a:p>
            <a:pPr marL="45720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5. Enhancing Board Satisfaction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514600"/>
            <a:ext cx="8458200" cy="78483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eaLnBrk="0" hangingPunct="0">
              <a:buFont typeface="Wingdings" pitchFamily="2" charset="2"/>
              <a:buChar char="Ø"/>
            </a:pPr>
            <a:r>
              <a:rPr lang="en-US" sz="2400" u="sng" dirty="0" smtClean="0">
                <a:latin typeface="+mj-lt"/>
                <a:cs typeface="Times New Roman" pitchFamily="18" charset="0"/>
              </a:rPr>
              <a:t>Board Work Style Options included:</a:t>
            </a: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eaLnBrk="0" hangingPunct="0">
              <a:buFont typeface="Wingdings" pitchFamily="2" charset="2"/>
              <a:buChar char="Ø"/>
            </a:pPr>
            <a:r>
              <a:rPr lang="en-US" sz="2400" dirty="0" smtClean="0"/>
              <a:t>Commitment to duty </a:t>
            </a:r>
          </a:p>
          <a:p>
            <a:pPr eaLnBrk="0" hangingPunct="0">
              <a:buFont typeface="Wingdings" pitchFamily="2" charset="2"/>
              <a:buChar char="Ø"/>
            </a:pPr>
            <a:r>
              <a:rPr lang="en-US" sz="2400" dirty="0" smtClean="0"/>
              <a:t>Board unity </a:t>
            </a:r>
          </a:p>
          <a:p>
            <a:pPr eaLnBrk="0" hangingPunct="0">
              <a:buFont typeface="Wingdings" pitchFamily="2" charset="2"/>
              <a:buChar char="Ø"/>
            </a:pPr>
            <a:r>
              <a:rPr lang="en-US" sz="2400" dirty="0" smtClean="0"/>
              <a:t>Efficiency </a:t>
            </a:r>
          </a:p>
          <a:p>
            <a:pPr eaLnBrk="0" hangingPunct="0">
              <a:buFont typeface="Wingdings" pitchFamily="2" charset="2"/>
              <a:buChar char="Ø"/>
            </a:pPr>
            <a:r>
              <a:rPr lang="en-US" sz="2400" dirty="0" smtClean="0"/>
              <a:t>Feedback style </a:t>
            </a:r>
          </a:p>
          <a:p>
            <a:pPr eaLnBrk="0" hangingPunct="0">
              <a:buFont typeface="Wingdings" pitchFamily="2" charset="2"/>
              <a:buChar char="Ø"/>
            </a:pPr>
            <a:r>
              <a:rPr lang="en-US" sz="2400" dirty="0" smtClean="0"/>
              <a:t>Tolerance </a:t>
            </a:r>
          </a:p>
          <a:p>
            <a:pPr eaLnBrk="0" hangingPunct="0">
              <a:buFont typeface="Wingdings" pitchFamily="2" charset="2"/>
              <a:buChar char="Ø"/>
            </a:pPr>
            <a:r>
              <a:rPr lang="en-US" sz="2400" dirty="0" smtClean="0"/>
              <a:t>Constructive communication </a:t>
            </a:r>
          </a:p>
          <a:p>
            <a:pPr eaLnBrk="0" hangingPunct="0">
              <a:buFont typeface="Wingdings" pitchFamily="2" charset="2"/>
              <a:buChar char="Ø"/>
            </a:pPr>
            <a:r>
              <a:rPr lang="en-US" sz="2400" dirty="0" smtClean="0"/>
              <a:t>Risk taking  </a:t>
            </a:r>
          </a:p>
          <a:p>
            <a:pPr eaLnBrk="0" hangingPunct="0">
              <a:buFont typeface="Wingdings" pitchFamily="2" charset="2"/>
              <a:buChar char="Ø"/>
            </a:pPr>
            <a:endParaRPr lang="en-US" sz="2400" dirty="0" smtClean="0"/>
          </a:p>
          <a:p>
            <a:pPr eaLnBrk="0" hangingPunct="0">
              <a:buFont typeface="Wingdings" pitchFamily="2" charset="2"/>
              <a:buChar char="Ø"/>
            </a:pPr>
            <a:endParaRPr lang="en-US" sz="2400" dirty="0" smtClean="0"/>
          </a:p>
          <a:p>
            <a:pPr lvl="0" eaLnBrk="0" hangingPunct="0">
              <a:buFont typeface="Wingdings" pitchFamily="2" charset="2"/>
              <a:buChar char="Ø"/>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endParaRPr>
          </a:p>
          <a:p>
            <a:pPr marL="457200" indent="-457200"/>
            <a:r>
              <a:rPr lang="en-US" sz="2400" dirty="0" smtClean="0">
                <a:latin typeface="Calibri" pitchFamily="34" charset="0"/>
              </a:rPr>
              <a:t>	</a:t>
            </a:r>
          </a:p>
          <a:p>
            <a:pPr marL="45720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1828800"/>
            <a:ext cx="9401176" cy="690563"/>
          </a:xfrm>
        </p:spPr>
        <p:txBody>
          <a:bodyPr/>
          <a:lstStyle/>
          <a:p>
            <a:r>
              <a:rPr lang="en-US" b="0" dirty="0" smtClean="0">
                <a:cs typeface="Tahoma" pitchFamily="34" charset="0"/>
              </a:rPr>
              <a:t>3. Board Job Description- Specific Duties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514600"/>
            <a:ext cx="8458200" cy="51398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lvl="0" indent="-457200" eaLnBrk="0" hangingPunct="0">
              <a:buFont typeface="Wingdings" pitchFamily="2" charset="2"/>
              <a:buChar char="Ø"/>
            </a:pPr>
            <a:r>
              <a:rPr lang="en-US" sz="2800" dirty="0" smtClean="0">
                <a:latin typeface="+mj-lt"/>
                <a:ea typeface="Calibri" pitchFamily="34" charset="0"/>
                <a:cs typeface="Times New Roman" pitchFamily="18" charset="0"/>
              </a:rPr>
              <a:t>Work with the CEO and board to develop objectives and goals for the credit union.</a:t>
            </a:r>
          </a:p>
          <a:p>
            <a:pPr marL="457200" lvl="0" indent="-457200" eaLnBrk="0" hangingPunct="0">
              <a:buFont typeface="Wingdings" pitchFamily="2" charset="2"/>
              <a:buChar char="Ø"/>
            </a:pPr>
            <a:r>
              <a:rPr lang="en-US" sz="2800" dirty="0" smtClean="0">
                <a:latin typeface="+mj-lt"/>
                <a:cs typeface="Times New Roman" pitchFamily="18" charset="0"/>
              </a:rPr>
              <a:t>E</a:t>
            </a:r>
            <a:r>
              <a:rPr lang="en-US" sz="2800" dirty="0" smtClean="0">
                <a:latin typeface="+mj-lt"/>
                <a:ea typeface="Calibri" pitchFamily="34" charset="0"/>
                <a:cs typeface="Times New Roman" pitchFamily="18" charset="0"/>
              </a:rPr>
              <a:t>nsure the credit union adheres to pertinent laws, regulations, and sound business practices.</a:t>
            </a:r>
          </a:p>
          <a:p>
            <a:pPr marL="457200" lvl="0" indent="-457200" eaLnBrk="0" hangingPunct="0">
              <a:buFont typeface="Wingdings" pitchFamily="2" charset="2"/>
              <a:buChar char="Ø"/>
            </a:pPr>
            <a:r>
              <a:rPr lang="en-US" sz="2800" dirty="0" smtClean="0">
                <a:latin typeface="+mj-lt"/>
                <a:ea typeface="Calibri" pitchFamily="34" charset="0"/>
                <a:cs typeface="Times New Roman" pitchFamily="18" charset="0"/>
              </a:rPr>
              <a:t>Make sure the credit union maintains sound financial conditions and that the credit union’s assets are protected against unauthorized or illegal acts. Authorize borrowing and investing, provide for bonding, approve interest rates and dividends.</a:t>
            </a:r>
            <a:endParaRPr lang="en-US" sz="2800" dirty="0" smtClean="0">
              <a:latin typeface="+mj-lt"/>
            </a:endParaRPr>
          </a:p>
          <a:p>
            <a:pPr lvl="0" eaLnBrk="0" hangingPunct="0"/>
            <a:endParaRPr lang="en-US" sz="2400" dirty="0" smtClean="0"/>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kumimoji="0" lang="en-US" sz="24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5. Enhancing Board Satisfaction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514600"/>
            <a:ext cx="8458200" cy="784830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u="sng" dirty="0" smtClean="0">
              <a:latin typeface="Calibri" pitchFamily="34" charset="0"/>
              <a:cs typeface="Times New Roman" pitchFamily="18" charset="0"/>
            </a:endParaRPr>
          </a:p>
          <a:p>
            <a:pPr eaLnBrk="0" hangingPunct="0">
              <a:buFont typeface="Wingdings" pitchFamily="2" charset="2"/>
              <a:buChar char="Ø"/>
            </a:pPr>
            <a:r>
              <a:rPr lang="en-US" sz="2400" u="sng" dirty="0" smtClean="0"/>
              <a:t>How did they measure Credit Union Effectiveness?</a:t>
            </a:r>
          </a:p>
          <a:p>
            <a:pPr eaLnBrk="0" hangingPunct="0">
              <a:buFont typeface="Wingdings" pitchFamily="2" charset="2"/>
              <a:buChar char="Ø"/>
            </a:pPr>
            <a:endParaRPr lang="en-US" sz="2400" dirty="0" smtClean="0"/>
          </a:p>
          <a:p>
            <a:pPr eaLnBrk="0" hangingPunct="0">
              <a:buFont typeface="Wingdings" pitchFamily="2" charset="2"/>
              <a:buChar char="Ø"/>
            </a:pPr>
            <a:r>
              <a:rPr lang="en-US" sz="2400" dirty="0" smtClean="0"/>
              <a:t>Service satisfaction </a:t>
            </a:r>
          </a:p>
          <a:p>
            <a:pPr eaLnBrk="0" hangingPunct="0">
              <a:buFont typeface="Wingdings" pitchFamily="2" charset="2"/>
              <a:buChar char="Ø"/>
            </a:pPr>
            <a:r>
              <a:rPr lang="en-US" sz="2400" dirty="0" smtClean="0"/>
              <a:t>Public image </a:t>
            </a:r>
          </a:p>
          <a:p>
            <a:pPr eaLnBrk="0" hangingPunct="0">
              <a:buFont typeface="Wingdings" pitchFamily="2" charset="2"/>
              <a:buChar char="Ø"/>
            </a:pPr>
            <a:r>
              <a:rPr lang="en-US" sz="2400" dirty="0" smtClean="0"/>
              <a:t>Growth </a:t>
            </a:r>
          </a:p>
          <a:p>
            <a:pPr eaLnBrk="0" hangingPunct="0">
              <a:buFont typeface="Wingdings" pitchFamily="2" charset="2"/>
              <a:buChar char="Ø"/>
            </a:pPr>
            <a:r>
              <a:rPr lang="en-US" sz="2400" dirty="0" smtClean="0"/>
              <a:t>Willingness to improve </a:t>
            </a:r>
          </a:p>
          <a:p>
            <a:pPr eaLnBrk="0" hangingPunct="0">
              <a:buFont typeface="Wingdings" pitchFamily="2" charset="2"/>
              <a:buChar char="Ø"/>
            </a:pPr>
            <a:r>
              <a:rPr lang="en-US" sz="2400" dirty="0" smtClean="0"/>
              <a:t>Staff morale </a:t>
            </a:r>
          </a:p>
          <a:p>
            <a:pPr eaLnBrk="0" hangingPunct="0">
              <a:buFont typeface="Wingdings" pitchFamily="2" charset="2"/>
              <a:buChar char="Ø"/>
            </a:pPr>
            <a:r>
              <a:rPr lang="en-US" sz="2400" dirty="0" smtClean="0"/>
              <a:t>Participatory management </a:t>
            </a:r>
          </a:p>
          <a:p>
            <a:pPr eaLnBrk="0" hangingPunct="0">
              <a:buFont typeface="Wingdings" pitchFamily="2" charset="2"/>
              <a:buChar char="Ø"/>
            </a:pPr>
            <a:r>
              <a:rPr lang="en-US" sz="2400" dirty="0" smtClean="0"/>
              <a:t>Comparison to competitors </a:t>
            </a:r>
          </a:p>
          <a:p>
            <a:pPr eaLnBrk="0" hangingPunct="0">
              <a:buFont typeface="Wingdings" pitchFamily="2" charset="2"/>
              <a:buChar char="Ø"/>
            </a:pPr>
            <a:r>
              <a:rPr lang="en-US" sz="2400" dirty="0" smtClean="0"/>
              <a:t>CAMEL ratings</a:t>
            </a:r>
          </a:p>
          <a:p>
            <a:pPr eaLnBrk="0" hangingPunct="0">
              <a:buFont typeface="Wingdings" pitchFamily="2" charset="2"/>
              <a:buChar char="Ø"/>
            </a:pPr>
            <a:endParaRPr lang="en-US" sz="2400" dirty="0" smtClean="0"/>
          </a:p>
          <a:p>
            <a:pPr lvl="0" eaLnBrk="0" hangingPunct="0">
              <a:buFont typeface="Wingdings" pitchFamily="2" charset="2"/>
              <a:buChar char="Ø"/>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endParaRPr>
          </a:p>
          <a:p>
            <a:pPr marL="457200" indent="-457200"/>
            <a:r>
              <a:rPr lang="en-US" sz="2400" dirty="0" smtClean="0">
                <a:latin typeface="Calibri" pitchFamily="34" charset="0"/>
              </a:rPr>
              <a:t>	</a:t>
            </a:r>
          </a:p>
          <a:p>
            <a:pPr marL="45720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5. Enhancing Board Satisfaction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743200"/>
            <a:ext cx="8458200" cy="71096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88925" indent="-288925">
              <a:buFont typeface="Wingdings" pitchFamily="2" charset="2"/>
              <a:buChar char="Ø"/>
            </a:pPr>
            <a:r>
              <a:rPr lang="en-US" sz="2400" dirty="0" smtClean="0"/>
              <a:t>The Study showed the </a:t>
            </a:r>
            <a:r>
              <a:rPr lang="en-US" sz="2400" u="sng" dirty="0" smtClean="0"/>
              <a:t>strongest positive </a:t>
            </a:r>
            <a:r>
              <a:rPr lang="en-US" sz="2400" dirty="0" smtClean="0"/>
              <a:t>relationship between Board Tasks, Activities and Performance with:</a:t>
            </a:r>
          </a:p>
          <a:p>
            <a:pPr marL="288925" indent="-288925">
              <a:buFont typeface="Wingdings" pitchFamily="2" charset="2"/>
              <a:buChar char="Ø"/>
            </a:pPr>
            <a:endParaRPr lang="en-US" sz="2400" dirty="0" smtClean="0"/>
          </a:p>
          <a:p>
            <a:pPr marL="457200" lvl="0" indent="-457200">
              <a:buAutoNum type="arabicPeriod"/>
            </a:pPr>
            <a:r>
              <a:rPr lang="en-US" sz="2400" u="sng" dirty="0" smtClean="0"/>
              <a:t>Planning and Evaluating Effectiveness- </a:t>
            </a:r>
          </a:p>
          <a:p>
            <a:pPr marL="457200" lvl="0" indent="-457200"/>
            <a:r>
              <a:rPr lang="en-US" sz="2400" dirty="0" smtClean="0"/>
              <a:t>	</a:t>
            </a:r>
          </a:p>
          <a:p>
            <a:pPr marL="457200" lvl="0" indent="-457200"/>
            <a:r>
              <a:rPr lang="en-US" sz="2400" dirty="0" smtClean="0"/>
              <a:t>	Reviewing the Strategic Plan, setting clear 3 year goals, being forward thinking, developing clear annual financial plans, considering ethics, setting clear annual member service goals, discussing your Vision, comparing goals vs. accomplishments, and evaluating board effectiveness.</a:t>
            </a:r>
          </a:p>
          <a:p>
            <a:pPr lvl="0"/>
            <a:endParaRPr lang="en-US" sz="2400" dirty="0" smtClean="0"/>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endParaRPr>
          </a:p>
          <a:p>
            <a:pPr marL="457200" indent="-457200"/>
            <a:r>
              <a:rPr lang="en-US" sz="2400" dirty="0" smtClean="0">
                <a:latin typeface="Calibri" pitchFamily="34" charset="0"/>
              </a:rPr>
              <a:t>	</a:t>
            </a:r>
          </a:p>
          <a:p>
            <a:pPr marL="45720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5. Enhancing Board Satisfaction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743200"/>
            <a:ext cx="8458200" cy="63709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88925" indent="-288925">
              <a:buFont typeface="Wingdings" pitchFamily="2" charset="2"/>
              <a:buChar char="Ø"/>
            </a:pPr>
            <a:r>
              <a:rPr lang="en-US" sz="2400" dirty="0" smtClean="0"/>
              <a:t>The Study showed the </a:t>
            </a:r>
            <a:r>
              <a:rPr lang="en-US" sz="2400" u="sng" dirty="0" smtClean="0"/>
              <a:t>strongest positive </a:t>
            </a:r>
            <a:r>
              <a:rPr lang="en-US" sz="2400" dirty="0" smtClean="0"/>
              <a:t>relationship between Board Tasks, Activities and Performance with:</a:t>
            </a:r>
          </a:p>
          <a:p>
            <a:pPr marL="288925" indent="-288925">
              <a:buFont typeface="Wingdings" pitchFamily="2" charset="2"/>
              <a:buChar char="Ø"/>
            </a:pPr>
            <a:endParaRPr lang="en-US" sz="2400" dirty="0" smtClean="0"/>
          </a:p>
          <a:p>
            <a:pPr marL="457200" lvl="0" indent="-457200"/>
            <a:r>
              <a:rPr lang="en-US" sz="2400" dirty="0" smtClean="0"/>
              <a:t>2.	</a:t>
            </a:r>
            <a:r>
              <a:rPr lang="en-US" sz="2400" u="sng" dirty="0" smtClean="0"/>
              <a:t>Managing CEO Accountability- </a:t>
            </a:r>
          </a:p>
          <a:p>
            <a:pPr marL="457200" lvl="0" indent="-457200"/>
            <a:r>
              <a:rPr lang="en-US" sz="2400" dirty="0" smtClean="0"/>
              <a:t>	</a:t>
            </a:r>
          </a:p>
          <a:p>
            <a:pPr marL="457200" indent="-457200"/>
            <a:r>
              <a:rPr lang="en-US" sz="2400" dirty="0" smtClean="0"/>
              <a:t>	Evaluating CEO success, reviewing goals set by board and performance and evaluating CEO compensation.</a:t>
            </a:r>
          </a:p>
          <a:p>
            <a:pPr marL="457200" lvl="0" indent="-457200"/>
            <a:endParaRPr lang="en-US" sz="2400" dirty="0" smtClean="0"/>
          </a:p>
          <a:p>
            <a:pPr lvl="0"/>
            <a:endParaRPr lang="en-US" sz="2400" dirty="0" smtClean="0"/>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endParaRPr>
          </a:p>
          <a:p>
            <a:pPr marL="457200" indent="-457200"/>
            <a:r>
              <a:rPr lang="en-US" sz="2400" dirty="0" smtClean="0">
                <a:latin typeface="Calibri" pitchFamily="34" charset="0"/>
              </a:rPr>
              <a:t>	</a:t>
            </a:r>
          </a:p>
          <a:p>
            <a:pPr marL="45720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5. Enhancing Board Satisfaction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743200"/>
            <a:ext cx="8458200" cy="79098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288925" indent="-288925"/>
            <a:r>
              <a:rPr lang="en-US" sz="2800" dirty="0" smtClean="0"/>
              <a:t>	</a:t>
            </a:r>
            <a:r>
              <a:rPr lang="en-US" sz="2800" u="sng" dirty="0" smtClean="0"/>
              <a:t>“Above and Beyond” Ideas for 2010:</a:t>
            </a:r>
          </a:p>
          <a:p>
            <a:pPr marL="457200" indent="-457200">
              <a:buFont typeface="Wingdings" pitchFamily="2" charset="2"/>
              <a:buChar char="Ø"/>
            </a:pPr>
            <a:endParaRPr lang="en-US" sz="2400" dirty="0" smtClean="0"/>
          </a:p>
          <a:p>
            <a:pPr marL="457200" lvl="0" indent="-457200">
              <a:buFont typeface="Wingdings" pitchFamily="2" charset="2"/>
              <a:buChar char="Ø"/>
            </a:pPr>
            <a:r>
              <a:rPr lang="en-US" sz="2400" dirty="0" smtClean="0"/>
              <a:t>Electronic Board Packet</a:t>
            </a:r>
          </a:p>
          <a:p>
            <a:pPr marL="457200" lvl="0" indent="-457200">
              <a:buFont typeface="Wingdings" pitchFamily="2" charset="2"/>
              <a:buChar char="Ø"/>
            </a:pPr>
            <a:endParaRPr lang="en-US" sz="2400" dirty="0" smtClean="0"/>
          </a:p>
          <a:p>
            <a:pPr marL="457200" lvl="0" indent="-457200">
              <a:buFont typeface="Wingdings" pitchFamily="2" charset="2"/>
              <a:buChar char="Ø"/>
            </a:pPr>
            <a:r>
              <a:rPr lang="en-US" sz="2400" dirty="0" smtClean="0"/>
              <a:t>Dashboard</a:t>
            </a:r>
          </a:p>
          <a:p>
            <a:pPr marL="457200" lvl="0" indent="-457200">
              <a:buFont typeface="Wingdings" pitchFamily="2" charset="2"/>
              <a:buChar char="Ø"/>
            </a:pPr>
            <a:endParaRPr lang="en-US" sz="2400" dirty="0" smtClean="0"/>
          </a:p>
          <a:p>
            <a:pPr marL="457200" lvl="0" indent="-457200">
              <a:buFont typeface="Wingdings" pitchFamily="2" charset="2"/>
              <a:buChar char="Ø"/>
            </a:pPr>
            <a:r>
              <a:rPr lang="en-US" sz="2400" dirty="0" smtClean="0"/>
              <a:t>Meet before Board Meeting- Be upfront- No surprises</a:t>
            </a:r>
          </a:p>
          <a:p>
            <a:pPr marL="457200" lvl="0" indent="-457200">
              <a:buFont typeface="Wingdings" pitchFamily="2" charset="2"/>
              <a:buChar char="Ø"/>
            </a:pPr>
            <a:endParaRPr lang="en-US" sz="2400" dirty="0" smtClean="0"/>
          </a:p>
          <a:p>
            <a:pPr marL="457200" lvl="0" indent="-457200">
              <a:buFont typeface="Wingdings" pitchFamily="2" charset="2"/>
              <a:buChar char="Ø"/>
            </a:pPr>
            <a:r>
              <a:rPr lang="en-US" sz="2400" dirty="0" smtClean="0"/>
              <a:t>Spend time together away from the Board Room- Conferences</a:t>
            </a:r>
          </a:p>
          <a:p>
            <a:pPr marL="457200" indent="-457200"/>
            <a:endParaRPr lang="en-US" sz="2400" dirty="0" smtClean="0"/>
          </a:p>
          <a:p>
            <a:pPr marL="457200" lvl="0" indent="-457200"/>
            <a:endParaRPr lang="en-US" sz="2400" dirty="0" smtClean="0"/>
          </a:p>
          <a:p>
            <a:pPr lvl="0"/>
            <a:endParaRPr lang="en-US" sz="2400" dirty="0" smtClean="0"/>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lang="en-US" sz="2400" dirty="0" smtClean="0">
              <a:latin typeface="Calibri" pitchFamily="34" charset="0"/>
            </a:endParaRPr>
          </a:p>
          <a:p>
            <a:pPr marL="457200" indent="-457200"/>
            <a:r>
              <a:rPr lang="en-US" sz="2400" dirty="0" smtClean="0">
                <a:latin typeface="Calibri" pitchFamily="34" charset="0"/>
              </a:rPr>
              <a:t>	</a:t>
            </a:r>
          </a:p>
          <a:p>
            <a:pPr marL="45720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609600" y="1676400"/>
            <a:ext cx="8382000" cy="950913"/>
          </a:xfrm>
        </p:spPr>
        <p:txBody>
          <a:bodyPr/>
          <a:lstStyle/>
          <a:p>
            <a:pPr eaLnBrk="1" fontAlgn="auto" hangingPunct="1">
              <a:spcAft>
                <a:spcPts val="0"/>
              </a:spcAft>
              <a:defRPr/>
            </a:pPr>
            <a:r>
              <a:rPr lang="en-US" sz="2800" b="0" dirty="0" smtClean="0">
                <a:solidFill>
                  <a:schemeClr val="tx2">
                    <a:satMod val="130000"/>
                  </a:schemeClr>
                </a:solidFill>
              </a:rPr>
              <a:t>What effect does it have on the Board and CEO?</a:t>
            </a:r>
            <a:endParaRPr lang="en-US" sz="2800" b="0" dirty="0">
              <a:solidFill>
                <a:schemeClr val="tx2">
                  <a:satMod val="130000"/>
                </a:schemeClr>
              </a:solidFill>
            </a:endParaRPr>
          </a:p>
        </p:txBody>
      </p:sp>
      <p:sp>
        <p:nvSpPr>
          <p:cNvPr id="10243" name="Rectangle 3"/>
          <p:cNvSpPr>
            <a:spLocks noGrp="1" noChangeArrowheads="1"/>
          </p:cNvSpPr>
          <p:nvPr>
            <p:ph idx="1"/>
          </p:nvPr>
        </p:nvSpPr>
        <p:spPr>
          <a:xfrm>
            <a:off x="914400" y="2438400"/>
            <a:ext cx="8044973" cy="5701559"/>
          </a:xfrm>
        </p:spPr>
        <p:txBody>
          <a:bodyPr/>
          <a:lstStyle/>
          <a:p>
            <a:pPr eaLnBrk="1" hangingPunct="1">
              <a:lnSpc>
                <a:spcPct val="80000"/>
              </a:lnSpc>
              <a:buFont typeface="Wingdings" pitchFamily="2" charset="2"/>
              <a:buChar char="Ø"/>
            </a:pPr>
            <a:endParaRPr lang="en-US" sz="2800" dirty="0" smtClean="0"/>
          </a:p>
          <a:p>
            <a:pPr eaLnBrk="1" hangingPunct="1">
              <a:lnSpc>
                <a:spcPct val="80000"/>
              </a:lnSpc>
              <a:buFont typeface="Wingdings" pitchFamily="2" charset="2"/>
              <a:buChar char="Ø"/>
            </a:pPr>
            <a:r>
              <a:rPr lang="en-US" sz="2800" dirty="0" smtClean="0"/>
              <a:t>Survey’s show that successful and satisfied boards have several things in common:</a:t>
            </a:r>
          </a:p>
          <a:p>
            <a:pPr eaLnBrk="1" hangingPunct="1">
              <a:lnSpc>
                <a:spcPct val="80000"/>
              </a:lnSpc>
              <a:buFont typeface="Wingdings" pitchFamily="2" charset="2"/>
              <a:buChar char="Ø"/>
            </a:pPr>
            <a:endParaRPr lang="en-US" sz="2800" dirty="0" smtClean="0"/>
          </a:p>
          <a:p>
            <a:pPr eaLnBrk="1" hangingPunct="1">
              <a:lnSpc>
                <a:spcPct val="80000"/>
              </a:lnSpc>
              <a:buFont typeface="Wingdings" pitchFamily="2" charset="2"/>
              <a:buChar char="Ø"/>
            </a:pPr>
            <a:r>
              <a:rPr lang="en-US" sz="2800" dirty="0" smtClean="0"/>
              <a:t>Clear Agenda</a:t>
            </a:r>
          </a:p>
          <a:p>
            <a:pPr eaLnBrk="1" hangingPunct="1">
              <a:lnSpc>
                <a:spcPct val="80000"/>
              </a:lnSpc>
              <a:buFont typeface="Wingdings" pitchFamily="2" charset="2"/>
              <a:buChar char="Ø"/>
            </a:pPr>
            <a:r>
              <a:rPr lang="en-US" sz="2800" dirty="0" smtClean="0"/>
              <a:t>Communication</a:t>
            </a:r>
          </a:p>
          <a:p>
            <a:pPr eaLnBrk="1" hangingPunct="1">
              <a:lnSpc>
                <a:spcPct val="80000"/>
              </a:lnSpc>
              <a:buFont typeface="Wingdings" pitchFamily="2" charset="2"/>
              <a:buChar char="Ø"/>
            </a:pPr>
            <a:r>
              <a:rPr lang="en-US" sz="2800" dirty="0" smtClean="0"/>
              <a:t>Lack of Micromanaging</a:t>
            </a:r>
          </a:p>
          <a:p>
            <a:pPr eaLnBrk="1" hangingPunct="1">
              <a:lnSpc>
                <a:spcPct val="80000"/>
              </a:lnSpc>
              <a:buFont typeface="Wingdings" pitchFamily="2" charset="2"/>
              <a:buChar char="Ø"/>
            </a:pPr>
            <a:r>
              <a:rPr lang="en-US" sz="2800" dirty="0" smtClean="0"/>
              <a:t>Common Trust</a:t>
            </a:r>
          </a:p>
          <a:p>
            <a:pPr eaLnBrk="1" hangingPunct="1">
              <a:lnSpc>
                <a:spcPct val="80000"/>
              </a:lnSpc>
              <a:buFont typeface="Wingdings" pitchFamily="2" charset="2"/>
              <a:buChar char="Ø"/>
            </a:pPr>
            <a:r>
              <a:rPr lang="en-US" sz="2800" dirty="0" smtClean="0"/>
              <a:t>Focus on Priorities</a:t>
            </a:r>
          </a:p>
          <a:p>
            <a:pPr eaLnBrk="1" hangingPunct="1">
              <a:buFont typeface="Wingdings" pitchFamily="2" charset="2"/>
              <a:buChar char="Ø"/>
            </a:pPr>
            <a:endParaRPr lang="en-US" sz="2800" dirty="0" smtClean="0"/>
          </a:p>
        </p:txBody>
      </p:sp>
      <p:sp>
        <p:nvSpPr>
          <p:cNvPr id="4" name="TextBox 3"/>
          <p:cNvSpPr txBox="1"/>
          <p:nvPr/>
        </p:nvSpPr>
        <p:spPr>
          <a:xfrm>
            <a:off x="914400" y="762000"/>
            <a:ext cx="7520007" cy="646331"/>
          </a:xfrm>
          <a:prstGeom prst="rect">
            <a:avLst/>
          </a:prstGeom>
          <a:noFill/>
        </p:spPr>
        <p:txBody>
          <a:bodyPr wrap="none" rtlCol="0">
            <a:spAutoFit/>
          </a:bodyPr>
          <a:lstStyle/>
          <a:p>
            <a:r>
              <a:rPr lang="en-US" sz="3600" dirty="0" smtClean="0">
                <a:latin typeface="+mj-lt"/>
                <a:cs typeface="Tahoma" pitchFamily="34" charset="0"/>
              </a:rPr>
              <a:t>6. Cutting-Edge Board Governance </a:t>
            </a:r>
            <a:endParaRPr lang="en-US" sz="3600" dirty="0">
              <a:latin typeface="+mj-lt"/>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43000" y="1447800"/>
            <a:ext cx="8305800" cy="950913"/>
          </a:xfrm>
        </p:spPr>
        <p:txBody>
          <a:bodyPr/>
          <a:lstStyle/>
          <a:p>
            <a:pPr eaLnBrk="1" fontAlgn="auto" hangingPunct="1">
              <a:spcAft>
                <a:spcPts val="0"/>
              </a:spcAft>
              <a:defRPr/>
            </a:pPr>
            <a:r>
              <a:rPr lang="en-US" sz="2800" b="0" u="sng" dirty="0" smtClean="0">
                <a:solidFill>
                  <a:schemeClr val="tx2">
                    <a:satMod val="130000"/>
                  </a:schemeClr>
                </a:solidFill>
              </a:rPr>
              <a:t>What types of Governance Policies are written?</a:t>
            </a:r>
            <a:endParaRPr lang="en-US" sz="2800" b="0" u="sng" dirty="0">
              <a:solidFill>
                <a:schemeClr val="tx2">
                  <a:satMod val="130000"/>
                </a:schemeClr>
              </a:solidFill>
            </a:endParaRPr>
          </a:p>
        </p:txBody>
      </p:sp>
      <p:sp>
        <p:nvSpPr>
          <p:cNvPr id="10243" name="Rectangle 3"/>
          <p:cNvSpPr>
            <a:spLocks noGrp="1" noChangeArrowheads="1"/>
          </p:cNvSpPr>
          <p:nvPr>
            <p:ph idx="1"/>
          </p:nvPr>
        </p:nvSpPr>
        <p:spPr>
          <a:xfrm>
            <a:off x="914400" y="2286000"/>
            <a:ext cx="8044973" cy="5701559"/>
          </a:xfrm>
        </p:spPr>
        <p:txBody>
          <a:bodyPr/>
          <a:lstStyle/>
          <a:p>
            <a:pPr eaLnBrk="1" hangingPunct="1">
              <a:buFont typeface="Wingdings" pitchFamily="2" charset="2"/>
              <a:buChar char="Ø"/>
            </a:pPr>
            <a:r>
              <a:rPr lang="en-US" sz="2800" dirty="0" smtClean="0"/>
              <a:t>Observing the principles of the Governance Model, a board crafts its values into policies of four types including:</a:t>
            </a:r>
          </a:p>
          <a:p>
            <a:pPr marL="514350" indent="-514350" eaLnBrk="1" hangingPunct="1">
              <a:buFont typeface="+mj-lt"/>
              <a:buAutoNum type="arabicPeriod"/>
            </a:pPr>
            <a:endParaRPr lang="en-US" sz="2800" dirty="0" smtClean="0"/>
          </a:p>
          <a:p>
            <a:pPr marL="514350" indent="-514350" eaLnBrk="1" hangingPunct="1">
              <a:buFont typeface="+mj-lt"/>
              <a:buAutoNum type="arabicPeriod"/>
            </a:pPr>
            <a:r>
              <a:rPr lang="en-US" sz="2800" dirty="0" smtClean="0"/>
              <a:t>Ends Policies</a:t>
            </a:r>
          </a:p>
          <a:p>
            <a:pPr marL="514350" indent="-514350" eaLnBrk="1" hangingPunct="1">
              <a:buFont typeface="+mj-lt"/>
              <a:buAutoNum type="arabicPeriod"/>
            </a:pPr>
            <a:r>
              <a:rPr lang="en-US" sz="2800" dirty="0" smtClean="0"/>
              <a:t>Executive Guidance and Limitations</a:t>
            </a:r>
          </a:p>
          <a:p>
            <a:pPr marL="514350" indent="-514350" eaLnBrk="1" hangingPunct="1">
              <a:buFont typeface="+mj-lt"/>
              <a:buAutoNum type="arabicPeriod"/>
            </a:pPr>
            <a:r>
              <a:rPr lang="en-US" sz="2800" dirty="0" smtClean="0"/>
              <a:t>Board- CEO Delegation</a:t>
            </a:r>
          </a:p>
          <a:p>
            <a:pPr marL="514350" indent="-514350" eaLnBrk="1" hangingPunct="1">
              <a:buFont typeface="+mj-lt"/>
              <a:buAutoNum type="arabicPeriod"/>
            </a:pPr>
            <a:r>
              <a:rPr lang="en-US" sz="2800" dirty="0" smtClean="0"/>
              <a:t>Governance Process </a:t>
            </a:r>
          </a:p>
          <a:p>
            <a:pPr eaLnBrk="1" hangingPunct="1">
              <a:buFont typeface="Wingdings" pitchFamily="2" charset="2"/>
              <a:buChar char="Ø"/>
            </a:pPr>
            <a:endParaRPr lang="en-US" sz="2800" dirty="0" smtClean="0"/>
          </a:p>
        </p:txBody>
      </p:sp>
      <p:sp>
        <p:nvSpPr>
          <p:cNvPr id="4" name="TextBox 3"/>
          <p:cNvSpPr txBox="1"/>
          <p:nvPr/>
        </p:nvSpPr>
        <p:spPr>
          <a:xfrm>
            <a:off x="914400" y="762000"/>
            <a:ext cx="7520007" cy="646331"/>
          </a:xfrm>
          <a:prstGeom prst="rect">
            <a:avLst/>
          </a:prstGeom>
          <a:noFill/>
        </p:spPr>
        <p:txBody>
          <a:bodyPr wrap="none" rtlCol="0">
            <a:spAutoFit/>
          </a:bodyPr>
          <a:lstStyle/>
          <a:p>
            <a:r>
              <a:rPr lang="en-US" sz="3600" dirty="0" smtClean="0">
                <a:latin typeface="+mj-lt"/>
                <a:cs typeface="Tahoma" pitchFamily="34" charset="0"/>
              </a:rPr>
              <a:t>6. Cutting-Edge Board Governance </a:t>
            </a:r>
            <a:endParaRPr lang="en-US" sz="3600" dirty="0">
              <a:latin typeface="+mj-lt"/>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43000" y="1447800"/>
            <a:ext cx="6629400" cy="950913"/>
          </a:xfrm>
        </p:spPr>
        <p:txBody>
          <a:bodyPr/>
          <a:lstStyle/>
          <a:p>
            <a:pPr eaLnBrk="1" fontAlgn="auto" hangingPunct="1">
              <a:spcAft>
                <a:spcPts val="0"/>
              </a:spcAft>
              <a:defRPr/>
            </a:pPr>
            <a:r>
              <a:rPr lang="en-US" sz="2800" b="0" u="sng" dirty="0" smtClean="0">
                <a:solidFill>
                  <a:schemeClr val="tx2">
                    <a:satMod val="130000"/>
                  </a:schemeClr>
                </a:solidFill>
              </a:rPr>
              <a:t>What types of Policies are written?</a:t>
            </a:r>
            <a:endParaRPr lang="en-US" sz="2800" b="0" u="sng" dirty="0">
              <a:solidFill>
                <a:schemeClr val="tx2">
                  <a:satMod val="130000"/>
                </a:schemeClr>
              </a:solidFill>
            </a:endParaRPr>
          </a:p>
        </p:txBody>
      </p:sp>
      <p:sp>
        <p:nvSpPr>
          <p:cNvPr id="10243" name="Rectangle 3"/>
          <p:cNvSpPr>
            <a:spLocks noGrp="1" noChangeArrowheads="1"/>
          </p:cNvSpPr>
          <p:nvPr>
            <p:ph idx="1"/>
          </p:nvPr>
        </p:nvSpPr>
        <p:spPr>
          <a:xfrm>
            <a:off x="914400" y="2286000"/>
            <a:ext cx="8044973" cy="5701559"/>
          </a:xfrm>
        </p:spPr>
        <p:txBody>
          <a:bodyPr/>
          <a:lstStyle/>
          <a:p>
            <a:pPr marL="519113" eaLnBrk="1" hangingPunct="1">
              <a:buNone/>
            </a:pPr>
            <a:r>
              <a:rPr lang="en-US" sz="2800" dirty="0" smtClean="0"/>
              <a:t>1. Ends Policies:</a:t>
            </a:r>
          </a:p>
          <a:p>
            <a:pPr marL="514350" indent="-514350" eaLnBrk="1" hangingPunct="1">
              <a:buFont typeface="+mj-lt"/>
              <a:buAutoNum type="arabicPeriod"/>
            </a:pPr>
            <a:endParaRPr lang="en-US" sz="2800" dirty="0" smtClean="0"/>
          </a:p>
          <a:p>
            <a:pPr marL="514350" indent="-514350" eaLnBrk="1" hangingPunct="1">
              <a:buFont typeface="Wingdings" pitchFamily="2" charset="2"/>
              <a:buChar char="Ø"/>
            </a:pPr>
            <a:r>
              <a:rPr lang="en-US" sz="2800" dirty="0" smtClean="0"/>
              <a:t>The Board defines which member needs are to be met, for whom, and at what worth.  Written with a long term perspective, these policies embody most of the board’s part of long range strategic planning.</a:t>
            </a:r>
          </a:p>
          <a:p>
            <a:pPr eaLnBrk="1" hangingPunct="1">
              <a:buFont typeface="Wingdings" pitchFamily="2" charset="2"/>
              <a:buChar char="Ø"/>
            </a:pPr>
            <a:endParaRPr lang="en-US" sz="2800" dirty="0" smtClean="0"/>
          </a:p>
        </p:txBody>
      </p:sp>
      <p:sp>
        <p:nvSpPr>
          <p:cNvPr id="4" name="TextBox 3"/>
          <p:cNvSpPr txBox="1"/>
          <p:nvPr/>
        </p:nvSpPr>
        <p:spPr>
          <a:xfrm>
            <a:off x="914400" y="762000"/>
            <a:ext cx="7520007" cy="646331"/>
          </a:xfrm>
          <a:prstGeom prst="rect">
            <a:avLst/>
          </a:prstGeom>
          <a:noFill/>
        </p:spPr>
        <p:txBody>
          <a:bodyPr wrap="none" rtlCol="0">
            <a:spAutoFit/>
          </a:bodyPr>
          <a:lstStyle/>
          <a:p>
            <a:r>
              <a:rPr lang="en-US" sz="3600" dirty="0" smtClean="0">
                <a:latin typeface="+mj-lt"/>
                <a:cs typeface="Tahoma" pitchFamily="34" charset="0"/>
              </a:rPr>
              <a:t>6. Cutting-Edge Board Governance </a:t>
            </a:r>
            <a:endParaRPr lang="en-US" sz="3600" dirty="0">
              <a:latin typeface="+mj-lt"/>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43000" y="1447800"/>
            <a:ext cx="6629400" cy="950913"/>
          </a:xfrm>
        </p:spPr>
        <p:txBody>
          <a:bodyPr/>
          <a:lstStyle/>
          <a:p>
            <a:pPr eaLnBrk="1" fontAlgn="auto" hangingPunct="1">
              <a:spcAft>
                <a:spcPts val="0"/>
              </a:spcAft>
              <a:defRPr/>
            </a:pPr>
            <a:r>
              <a:rPr lang="en-US" sz="2800" b="0" u="sng" dirty="0" smtClean="0">
                <a:solidFill>
                  <a:schemeClr val="tx2">
                    <a:satMod val="130000"/>
                  </a:schemeClr>
                </a:solidFill>
              </a:rPr>
              <a:t>What types of Policies are written?</a:t>
            </a:r>
            <a:endParaRPr lang="en-US" sz="2800" b="0" u="sng" dirty="0">
              <a:solidFill>
                <a:schemeClr val="tx2">
                  <a:satMod val="130000"/>
                </a:schemeClr>
              </a:solidFill>
            </a:endParaRPr>
          </a:p>
        </p:txBody>
      </p:sp>
      <p:sp>
        <p:nvSpPr>
          <p:cNvPr id="10243" name="Rectangle 3"/>
          <p:cNvSpPr>
            <a:spLocks noGrp="1" noChangeArrowheads="1"/>
          </p:cNvSpPr>
          <p:nvPr>
            <p:ph idx="1"/>
          </p:nvPr>
        </p:nvSpPr>
        <p:spPr>
          <a:xfrm>
            <a:off x="914400" y="2286000"/>
            <a:ext cx="8044973" cy="5701559"/>
          </a:xfrm>
        </p:spPr>
        <p:txBody>
          <a:bodyPr/>
          <a:lstStyle/>
          <a:p>
            <a:pPr marL="519113" eaLnBrk="1" hangingPunct="1">
              <a:buNone/>
            </a:pPr>
            <a:r>
              <a:rPr lang="en-US" sz="2800" dirty="0" smtClean="0"/>
              <a:t>2. Executive Guidance and Limitations Policies:</a:t>
            </a:r>
          </a:p>
          <a:p>
            <a:pPr marL="514350" indent="-514350" eaLnBrk="1" hangingPunct="1">
              <a:buFont typeface="+mj-lt"/>
              <a:buAutoNum type="arabicPeriod"/>
            </a:pPr>
            <a:endParaRPr lang="en-US" sz="2800" dirty="0" smtClean="0"/>
          </a:p>
          <a:p>
            <a:pPr marL="514350" indent="-514350" eaLnBrk="1" hangingPunct="1">
              <a:buFont typeface="Wingdings" pitchFamily="2" charset="2"/>
              <a:buChar char="Ø"/>
            </a:pPr>
            <a:r>
              <a:rPr lang="en-US" sz="2800" dirty="0" smtClean="0"/>
              <a:t>The Board and CEO establish the boundaries of acceptability within which the CEO and management team operates.</a:t>
            </a:r>
          </a:p>
          <a:p>
            <a:pPr eaLnBrk="1" hangingPunct="1">
              <a:buFont typeface="Wingdings" pitchFamily="2" charset="2"/>
              <a:buChar char="Ø"/>
            </a:pPr>
            <a:endParaRPr lang="en-US" sz="2800" dirty="0" smtClean="0"/>
          </a:p>
        </p:txBody>
      </p:sp>
      <p:sp>
        <p:nvSpPr>
          <p:cNvPr id="4" name="TextBox 3"/>
          <p:cNvSpPr txBox="1"/>
          <p:nvPr/>
        </p:nvSpPr>
        <p:spPr>
          <a:xfrm>
            <a:off x="914400" y="762000"/>
            <a:ext cx="7520007" cy="646331"/>
          </a:xfrm>
          <a:prstGeom prst="rect">
            <a:avLst/>
          </a:prstGeom>
          <a:noFill/>
        </p:spPr>
        <p:txBody>
          <a:bodyPr wrap="none" rtlCol="0">
            <a:spAutoFit/>
          </a:bodyPr>
          <a:lstStyle/>
          <a:p>
            <a:r>
              <a:rPr lang="en-US" sz="3600" dirty="0" smtClean="0">
                <a:latin typeface="+mj-lt"/>
                <a:cs typeface="Tahoma" pitchFamily="34" charset="0"/>
              </a:rPr>
              <a:t>6. Cutting-Edge Board Governance </a:t>
            </a:r>
            <a:endParaRPr lang="en-US" sz="3600" dirty="0">
              <a:latin typeface="+mj-lt"/>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43000" y="1447800"/>
            <a:ext cx="6629400" cy="950913"/>
          </a:xfrm>
        </p:spPr>
        <p:txBody>
          <a:bodyPr/>
          <a:lstStyle/>
          <a:p>
            <a:pPr eaLnBrk="1" fontAlgn="auto" hangingPunct="1">
              <a:spcAft>
                <a:spcPts val="0"/>
              </a:spcAft>
              <a:defRPr/>
            </a:pPr>
            <a:r>
              <a:rPr lang="en-US" sz="2800" b="0" u="sng" dirty="0" smtClean="0">
                <a:solidFill>
                  <a:schemeClr val="tx2">
                    <a:satMod val="130000"/>
                  </a:schemeClr>
                </a:solidFill>
              </a:rPr>
              <a:t>What types of Policies are written?</a:t>
            </a:r>
            <a:endParaRPr lang="en-US" sz="2800" b="0" u="sng" dirty="0">
              <a:solidFill>
                <a:schemeClr val="tx2">
                  <a:satMod val="130000"/>
                </a:schemeClr>
              </a:solidFill>
            </a:endParaRPr>
          </a:p>
        </p:txBody>
      </p:sp>
      <p:sp>
        <p:nvSpPr>
          <p:cNvPr id="10243" name="Rectangle 3"/>
          <p:cNvSpPr>
            <a:spLocks noGrp="1" noChangeArrowheads="1"/>
          </p:cNvSpPr>
          <p:nvPr>
            <p:ph idx="1"/>
          </p:nvPr>
        </p:nvSpPr>
        <p:spPr>
          <a:xfrm>
            <a:off x="914400" y="2286000"/>
            <a:ext cx="8044973" cy="5701559"/>
          </a:xfrm>
        </p:spPr>
        <p:txBody>
          <a:bodyPr/>
          <a:lstStyle/>
          <a:p>
            <a:pPr marL="519113" eaLnBrk="1" hangingPunct="1">
              <a:buNone/>
            </a:pPr>
            <a:r>
              <a:rPr lang="en-US" sz="2800" dirty="0" smtClean="0"/>
              <a:t>3. Board-Management Delegation Policies:</a:t>
            </a:r>
          </a:p>
          <a:p>
            <a:pPr marL="514350" indent="-514350" eaLnBrk="1" hangingPunct="1">
              <a:buFont typeface="+mj-lt"/>
              <a:buAutoNum type="arabicPeriod"/>
            </a:pPr>
            <a:endParaRPr lang="en-US" sz="2800" dirty="0" smtClean="0"/>
          </a:p>
          <a:p>
            <a:pPr marL="514350" indent="-514350" eaLnBrk="1" hangingPunct="1">
              <a:buFont typeface="Wingdings" pitchFamily="2" charset="2"/>
              <a:buChar char="Ø"/>
            </a:pPr>
            <a:r>
              <a:rPr lang="en-US" sz="2800" dirty="0" smtClean="0"/>
              <a:t>The board clarifies the manner in which it delegates authority to the CEO as well as how it evaluates CEO and staff performance.</a:t>
            </a:r>
          </a:p>
          <a:p>
            <a:pPr eaLnBrk="1" hangingPunct="1">
              <a:buFont typeface="Wingdings" pitchFamily="2" charset="2"/>
              <a:buChar char="Ø"/>
            </a:pPr>
            <a:endParaRPr lang="en-US" sz="2800" dirty="0" smtClean="0"/>
          </a:p>
        </p:txBody>
      </p:sp>
      <p:sp>
        <p:nvSpPr>
          <p:cNvPr id="4" name="TextBox 3"/>
          <p:cNvSpPr txBox="1"/>
          <p:nvPr/>
        </p:nvSpPr>
        <p:spPr>
          <a:xfrm>
            <a:off x="914400" y="762000"/>
            <a:ext cx="7520007" cy="646331"/>
          </a:xfrm>
          <a:prstGeom prst="rect">
            <a:avLst/>
          </a:prstGeom>
          <a:noFill/>
        </p:spPr>
        <p:txBody>
          <a:bodyPr wrap="none" rtlCol="0">
            <a:spAutoFit/>
          </a:bodyPr>
          <a:lstStyle/>
          <a:p>
            <a:r>
              <a:rPr lang="en-US" sz="3600" dirty="0" smtClean="0">
                <a:latin typeface="+mj-lt"/>
                <a:cs typeface="Tahoma" pitchFamily="34" charset="0"/>
              </a:rPr>
              <a:t>6. Cutting-Edge Board Governance </a:t>
            </a:r>
            <a:endParaRPr lang="en-US" sz="3600" dirty="0">
              <a:latin typeface="+mj-lt"/>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43000" y="1447800"/>
            <a:ext cx="6629400" cy="950913"/>
          </a:xfrm>
        </p:spPr>
        <p:txBody>
          <a:bodyPr/>
          <a:lstStyle/>
          <a:p>
            <a:pPr eaLnBrk="1" fontAlgn="auto" hangingPunct="1">
              <a:spcAft>
                <a:spcPts val="0"/>
              </a:spcAft>
              <a:defRPr/>
            </a:pPr>
            <a:r>
              <a:rPr lang="en-US" sz="2800" b="0" u="sng" dirty="0" smtClean="0">
                <a:solidFill>
                  <a:schemeClr val="tx2">
                    <a:satMod val="130000"/>
                  </a:schemeClr>
                </a:solidFill>
              </a:rPr>
              <a:t>What types of Policies are written?</a:t>
            </a:r>
            <a:endParaRPr lang="en-US" sz="2800" b="0" u="sng" dirty="0">
              <a:solidFill>
                <a:schemeClr val="tx2">
                  <a:satMod val="130000"/>
                </a:schemeClr>
              </a:solidFill>
            </a:endParaRPr>
          </a:p>
        </p:txBody>
      </p:sp>
      <p:sp>
        <p:nvSpPr>
          <p:cNvPr id="10243" name="Rectangle 3"/>
          <p:cNvSpPr>
            <a:spLocks noGrp="1" noChangeArrowheads="1"/>
          </p:cNvSpPr>
          <p:nvPr>
            <p:ph idx="1"/>
          </p:nvPr>
        </p:nvSpPr>
        <p:spPr>
          <a:xfrm>
            <a:off x="914400" y="2286000"/>
            <a:ext cx="8044973" cy="5701559"/>
          </a:xfrm>
        </p:spPr>
        <p:txBody>
          <a:bodyPr/>
          <a:lstStyle/>
          <a:p>
            <a:pPr marL="519113" eaLnBrk="1" hangingPunct="1">
              <a:buNone/>
            </a:pPr>
            <a:r>
              <a:rPr lang="en-US" sz="2800" dirty="0" smtClean="0"/>
              <a:t>4. Governance Process Policies:</a:t>
            </a:r>
          </a:p>
          <a:p>
            <a:pPr marL="514350" indent="-514350" eaLnBrk="1" hangingPunct="1">
              <a:buFont typeface="+mj-lt"/>
              <a:buAutoNum type="arabicPeriod"/>
            </a:pPr>
            <a:endParaRPr lang="en-US" sz="2800" dirty="0" smtClean="0"/>
          </a:p>
          <a:p>
            <a:pPr marL="514350" indent="-514350" eaLnBrk="1" hangingPunct="1">
              <a:buFont typeface="Wingdings" pitchFamily="2" charset="2"/>
              <a:buChar char="Ø"/>
            </a:pPr>
            <a:r>
              <a:rPr lang="en-US" sz="2800" dirty="0" smtClean="0"/>
              <a:t>The board clarifies its philosophy, its accountability, and specifics for its own job as the governing body of the credit union.</a:t>
            </a:r>
          </a:p>
          <a:p>
            <a:pPr eaLnBrk="1" hangingPunct="1">
              <a:buFont typeface="Wingdings" pitchFamily="2" charset="2"/>
              <a:buChar char="Ø"/>
            </a:pPr>
            <a:endParaRPr lang="en-US" sz="2800" dirty="0" smtClean="0"/>
          </a:p>
        </p:txBody>
      </p:sp>
      <p:sp>
        <p:nvSpPr>
          <p:cNvPr id="4" name="TextBox 3"/>
          <p:cNvSpPr txBox="1"/>
          <p:nvPr/>
        </p:nvSpPr>
        <p:spPr>
          <a:xfrm>
            <a:off x="914400" y="762000"/>
            <a:ext cx="7520007" cy="646331"/>
          </a:xfrm>
          <a:prstGeom prst="rect">
            <a:avLst/>
          </a:prstGeom>
          <a:noFill/>
        </p:spPr>
        <p:txBody>
          <a:bodyPr wrap="none" rtlCol="0">
            <a:spAutoFit/>
          </a:bodyPr>
          <a:lstStyle/>
          <a:p>
            <a:r>
              <a:rPr lang="en-US" sz="3600" dirty="0" smtClean="0">
                <a:latin typeface="+mj-lt"/>
                <a:cs typeface="Tahoma" pitchFamily="34" charset="0"/>
              </a:rPr>
              <a:t>6. Cutting-Edge Board Governance </a:t>
            </a:r>
            <a:endParaRPr lang="en-US" sz="3600" dirty="0">
              <a:latin typeface="+mj-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1752600"/>
            <a:ext cx="9401176" cy="690563"/>
          </a:xfrm>
        </p:spPr>
        <p:txBody>
          <a:bodyPr/>
          <a:lstStyle/>
          <a:p>
            <a:r>
              <a:rPr lang="en-US" b="0" dirty="0" smtClean="0">
                <a:cs typeface="Tahoma" pitchFamily="34" charset="0"/>
              </a:rPr>
              <a:t>3. Board Job Description- Specific Duties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438400"/>
            <a:ext cx="84582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lvl="0" indent="-457200">
              <a:buFont typeface="Wingdings" pitchFamily="2" charset="2"/>
              <a:buChar char="Ø"/>
            </a:pPr>
            <a:r>
              <a:rPr lang="en-US" sz="2800" dirty="0" smtClean="0">
                <a:latin typeface="+mj-lt"/>
              </a:rPr>
              <a:t>Establish policies, or make sure they are established and then approve them for all credit union programs and activities.</a:t>
            </a:r>
          </a:p>
          <a:p>
            <a:pPr marL="457200" lvl="0" indent="-457200">
              <a:buFont typeface="Wingdings" pitchFamily="2" charset="2"/>
              <a:buChar char="Ø"/>
            </a:pPr>
            <a:endParaRPr lang="en-US" sz="2800" dirty="0" smtClean="0">
              <a:latin typeface="+mj-lt"/>
            </a:endParaRPr>
          </a:p>
          <a:p>
            <a:pPr marL="457200" lvl="0" indent="-457200">
              <a:buFont typeface="Wingdings" pitchFamily="2" charset="2"/>
              <a:buChar char="Ø"/>
            </a:pPr>
            <a:r>
              <a:rPr lang="en-US" sz="2800" dirty="0" smtClean="0">
                <a:latin typeface="+mj-lt"/>
              </a:rPr>
              <a:t>Make sure new services are developed as needed.</a:t>
            </a:r>
          </a:p>
          <a:p>
            <a:pPr marL="457200" lvl="0" indent="-457200">
              <a:buFont typeface="Wingdings" pitchFamily="2" charset="2"/>
              <a:buChar char="Ø"/>
            </a:pPr>
            <a:endParaRPr lang="en-US" sz="2800" dirty="0" smtClean="0">
              <a:latin typeface="+mj-lt"/>
            </a:endParaRPr>
          </a:p>
          <a:p>
            <a:pPr marL="457200" lvl="0" indent="-457200">
              <a:buFont typeface="Wingdings" pitchFamily="2" charset="2"/>
              <a:buChar char="Ø"/>
            </a:pPr>
            <a:r>
              <a:rPr lang="en-US" sz="2800" dirty="0" smtClean="0">
                <a:latin typeface="+mj-lt"/>
              </a:rPr>
              <a:t>Approve the credit union budget.</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143000" y="1447800"/>
            <a:ext cx="6629400" cy="950913"/>
          </a:xfrm>
        </p:spPr>
        <p:txBody>
          <a:bodyPr/>
          <a:lstStyle/>
          <a:p>
            <a:pPr eaLnBrk="1" fontAlgn="auto" hangingPunct="1">
              <a:spcAft>
                <a:spcPts val="0"/>
              </a:spcAft>
              <a:defRPr/>
            </a:pPr>
            <a:r>
              <a:rPr lang="en-US" sz="2800" b="0" u="sng" dirty="0" smtClean="0">
                <a:solidFill>
                  <a:schemeClr val="tx2">
                    <a:satMod val="130000"/>
                  </a:schemeClr>
                </a:solidFill>
              </a:rPr>
              <a:t>Does your Credit Union need this?</a:t>
            </a:r>
            <a:endParaRPr lang="en-US" sz="2800" b="0" u="sng" dirty="0">
              <a:solidFill>
                <a:schemeClr val="tx2">
                  <a:satMod val="130000"/>
                </a:schemeClr>
              </a:solidFill>
            </a:endParaRPr>
          </a:p>
        </p:txBody>
      </p:sp>
      <p:sp>
        <p:nvSpPr>
          <p:cNvPr id="10243" name="Rectangle 3"/>
          <p:cNvSpPr>
            <a:spLocks noGrp="1" noChangeArrowheads="1"/>
          </p:cNvSpPr>
          <p:nvPr>
            <p:ph idx="1"/>
          </p:nvPr>
        </p:nvSpPr>
        <p:spPr>
          <a:xfrm>
            <a:off x="914400" y="2286000"/>
            <a:ext cx="8044973" cy="5701559"/>
          </a:xfrm>
        </p:spPr>
        <p:txBody>
          <a:bodyPr/>
          <a:lstStyle/>
          <a:p>
            <a:pPr marL="519113" eaLnBrk="1" hangingPunct="1">
              <a:buNone/>
            </a:pPr>
            <a:endParaRPr lang="en-US" sz="2800" dirty="0" smtClean="0"/>
          </a:p>
          <a:p>
            <a:pPr eaLnBrk="1" hangingPunct="1">
              <a:buFont typeface="Wingdings" pitchFamily="2" charset="2"/>
              <a:buChar char="Ø"/>
            </a:pPr>
            <a:r>
              <a:rPr lang="en-US" sz="2800" dirty="0" smtClean="0"/>
              <a:t>Carver model is for the best of today’s boards, not just for struggling ones.</a:t>
            </a:r>
          </a:p>
          <a:p>
            <a:pPr eaLnBrk="1" hangingPunct="1">
              <a:buFont typeface="Wingdings" pitchFamily="2" charset="2"/>
              <a:buChar char="Ø"/>
            </a:pPr>
            <a:r>
              <a:rPr lang="en-US" sz="2800" dirty="0" smtClean="0"/>
              <a:t>Why is it relevant to today’s credit unions?</a:t>
            </a:r>
          </a:p>
          <a:p>
            <a:pPr eaLnBrk="1" hangingPunct="1">
              <a:buFont typeface="Wingdings" pitchFamily="2" charset="2"/>
              <a:buChar char="Ø"/>
            </a:pPr>
            <a:r>
              <a:rPr lang="en-US" sz="2800" dirty="0" smtClean="0"/>
              <a:t>It makes good credit unions great and great credit unions even better.</a:t>
            </a:r>
          </a:p>
          <a:p>
            <a:pPr eaLnBrk="1" hangingPunct="1">
              <a:buFont typeface="Wingdings" pitchFamily="2" charset="2"/>
              <a:buChar char="Ø"/>
            </a:pPr>
            <a:r>
              <a:rPr lang="en-US" sz="2800" dirty="0" smtClean="0"/>
              <a:t>It allows you to produce what Members want from their credit union.</a:t>
            </a:r>
          </a:p>
          <a:p>
            <a:pPr marL="514350" indent="-514350" eaLnBrk="1" hangingPunct="1">
              <a:buFont typeface="Wingdings" pitchFamily="2" charset="2"/>
              <a:buChar char="Ø"/>
            </a:pPr>
            <a:endParaRPr lang="en-US" sz="2800" dirty="0" smtClean="0"/>
          </a:p>
          <a:p>
            <a:pPr eaLnBrk="1" hangingPunct="1">
              <a:buFont typeface="Wingdings" pitchFamily="2" charset="2"/>
              <a:buChar char="Ø"/>
            </a:pPr>
            <a:endParaRPr lang="en-US" sz="2800" dirty="0" smtClean="0"/>
          </a:p>
        </p:txBody>
      </p:sp>
      <p:sp>
        <p:nvSpPr>
          <p:cNvPr id="4" name="TextBox 3"/>
          <p:cNvSpPr txBox="1"/>
          <p:nvPr/>
        </p:nvSpPr>
        <p:spPr>
          <a:xfrm>
            <a:off x="914400" y="762000"/>
            <a:ext cx="7520007" cy="646331"/>
          </a:xfrm>
          <a:prstGeom prst="rect">
            <a:avLst/>
          </a:prstGeom>
          <a:noFill/>
        </p:spPr>
        <p:txBody>
          <a:bodyPr wrap="none" rtlCol="0">
            <a:spAutoFit/>
          </a:bodyPr>
          <a:lstStyle/>
          <a:p>
            <a:r>
              <a:rPr lang="en-US" sz="3600" dirty="0" smtClean="0">
                <a:latin typeface="+mj-lt"/>
                <a:cs typeface="Tahoma" pitchFamily="34" charset="0"/>
              </a:rPr>
              <a:t>6. Cutting-Edge Board Governance </a:t>
            </a:r>
            <a:endParaRPr lang="en-US" sz="3600" dirty="0">
              <a:latin typeface="+mj-lt"/>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01650" y="1406525"/>
            <a:ext cx="9175750" cy="950913"/>
          </a:xfrm>
        </p:spPr>
        <p:txBody>
          <a:bodyPr/>
          <a:lstStyle/>
          <a:p>
            <a:pPr eaLnBrk="1" fontAlgn="auto" hangingPunct="1">
              <a:spcAft>
                <a:spcPts val="0"/>
              </a:spcAft>
              <a:defRPr/>
            </a:pPr>
            <a:r>
              <a:rPr lang="en-US" sz="2800" b="0" u="sng" dirty="0" smtClean="0">
                <a:solidFill>
                  <a:schemeClr val="tx2">
                    <a:satMod val="130000"/>
                  </a:schemeClr>
                </a:solidFill>
              </a:rPr>
              <a:t>How do I take advantage of Carver Board Governance? </a:t>
            </a:r>
            <a:endParaRPr lang="en-US" sz="2800" b="0" u="sng" dirty="0">
              <a:solidFill>
                <a:schemeClr val="tx2">
                  <a:satMod val="130000"/>
                </a:schemeClr>
              </a:solidFill>
            </a:endParaRPr>
          </a:p>
        </p:txBody>
      </p:sp>
      <p:sp>
        <p:nvSpPr>
          <p:cNvPr id="10243" name="Rectangle 3"/>
          <p:cNvSpPr>
            <a:spLocks noGrp="1" noChangeArrowheads="1"/>
          </p:cNvSpPr>
          <p:nvPr>
            <p:ph idx="1"/>
          </p:nvPr>
        </p:nvSpPr>
        <p:spPr>
          <a:xfrm>
            <a:off x="914400" y="2286000"/>
            <a:ext cx="8044973" cy="5701559"/>
          </a:xfrm>
        </p:spPr>
        <p:txBody>
          <a:bodyPr/>
          <a:lstStyle/>
          <a:p>
            <a:pPr eaLnBrk="1" hangingPunct="1">
              <a:buFont typeface="Wingdings" pitchFamily="2" charset="2"/>
              <a:buChar char="Ø"/>
            </a:pPr>
            <a:r>
              <a:rPr lang="en-US" sz="2800" dirty="0" smtClean="0"/>
              <a:t>Learning and Preparation phase</a:t>
            </a:r>
          </a:p>
          <a:p>
            <a:pPr eaLnBrk="1" hangingPunct="1">
              <a:buFont typeface="Wingdings" pitchFamily="2" charset="2"/>
              <a:buChar char="Ø"/>
            </a:pPr>
            <a:r>
              <a:rPr lang="en-US" sz="2800" dirty="0" smtClean="0"/>
              <a:t>Make the decision to improve and succeed</a:t>
            </a:r>
          </a:p>
          <a:p>
            <a:pPr eaLnBrk="1" hangingPunct="1">
              <a:buFont typeface="Wingdings" pitchFamily="2" charset="2"/>
              <a:buChar char="Ø"/>
            </a:pPr>
            <a:r>
              <a:rPr lang="en-US" sz="2800" dirty="0" smtClean="0"/>
              <a:t>Set a date for Governance retreat &amp; meeting</a:t>
            </a:r>
          </a:p>
          <a:p>
            <a:pPr eaLnBrk="1" hangingPunct="1">
              <a:buFont typeface="Wingdings" pitchFamily="2" charset="2"/>
              <a:buChar char="Ø"/>
            </a:pPr>
            <a:r>
              <a:rPr lang="en-US" sz="2800" dirty="0" smtClean="0"/>
              <a:t>Prepare Policies</a:t>
            </a:r>
          </a:p>
          <a:p>
            <a:pPr eaLnBrk="1" hangingPunct="1">
              <a:buFont typeface="Wingdings" pitchFamily="2" charset="2"/>
              <a:buChar char="Ø"/>
            </a:pPr>
            <a:r>
              <a:rPr lang="en-US" sz="2800" dirty="0" smtClean="0"/>
              <a:t>Start using Governance with a “Blitz” meeting</a:t>
            </a:r>
          </a:p>
          <a:p>
            <a:pPr eaLnBrk="1" hangingPunct="1">
              <a:buFont typeface="Wingdings" pitchFamily="2" charset="2"/>
              <a:buChar char="Ø"/>
            </a:pPr>
            <a:r>
              <a:rPr lang="en-US" sz="2800" dirty="0" smtClean="0"/>
              <a:t>Refine and improve as needed</a:t>
            </a:r>
          </a:p>
          <a:p>
            <a:pPr eaLnBrk="1" hangingPunct="1">
              <a:buFont typeface="Wingdings" pitchFamily="2" charset="2"/>
              <a:buChar char="Ø"/>
            </a:pPr>
            <a:r>
              <a:rPr lang="en-US" sz="2800" dirty="0" smtClean="0"/>
              <a:t>Enjoy the benefits of improved Governance!</a:t>
            </a:r>
          </a:p>
          <a:p>
            <a:pPr eaLnBrk="1" hangingPunct="1">
              <a:buFont typeface="Wingdings" pitchFamily="2" charset="2"/>
              <a:buChar char="Ø"/>
            </a:pPr>
            <a:endParaRPr lang="en-US" sz="2800" dirty="0" smtClean="0"/>
          </a:p>
        </p:txBody>
      </p:sp>
      <p:sp>
        <p:nvSpPr>
          <p:cNvPr id="4" name="TextBox 3"/>
          <p:cNvSpPr txBox="1"/>
          <p:nvPr/>
        </p:nvSpPr>
        <p:spPr>
          <a:xfrm>
            <a:off x="914400" y="762000"/>
            <a:ext cx="7520007" cy="646331"/>
          </a:xfrm>
          <a:prstGeom prst="rect">
            <a:avLst/>
          </a:prstGeom>
          <a:noFill/>
        </p:spPr>
        <p:txBody>
          <a:bodyPr wrap="none" rtlCol="0">
            <a:spAutoFit/>
          </a:bodyPr>
          <a:lstStyle/>
          <a:p>
            <a:r>
              <a:rPr lang="en-US" sz="3600" dirty="0" smtClean="0">
                <a:latin typeface="+mj-lt"/>
                <a:cs typeface="Tahoma" pitchFamily="34" charset="0"/>
              </a:rPr>
              <a:t>6. Cutting-Edge Board Governance </a:t>
            </a:r>
            <a:endParaRPr lang="en-US" sz="3600" dirty="0">
              <a:latin typeface="+mj-lt"/>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1"/>
          <p:cNvSpPr>
            <a:spLocks noGrp="1" noChangeArrowheads="1"/>
          </p:cNvSpPr>
          <p:nvPr>
            <p:ph type="ctrTitle"/>
          </p:nvPr>
        </p:nvSpPr>
        <p:spPr>
          <a:xfrm>
            <a:off x="533400" y="2514600"/>
            <a:ext cx="9304338" cy="1295400"/>
          </a:xfrm>
        </p:spPr>
        <p:txBody>
          <a:bodyPr/>
          <a:lstStyle/>
          <a:p>
            <a:pPr algn="ctr" defTabSz="1017588"/>
            <a:r>
              <a:rPr lang="en-US" sz="4800" b="0" dirty="0" smtClean="0">
                <a:solidFill>
                  <a:srgbClr val="0070C0"/>
                </a:solidFill>
                <a:cs typeface="Tahoma" pitchFamily="34" charset="0"/>
              </a:rPr>
              <a:t>Role of the Board </a:t>
            </a:r>
            <a:br>
              <a:rPr lang="en-US" sz="4800" b="0" dirty="0" smtClean="0">
                <a:solidFill>
                  <a:srgbClr val="0070C0"/>
                </a:solidFill>
                <a:cs typeface="Tahoma" pitchFamily="34" charset="0"/>
              </a:rPr>
            </a:br>
            <a:r>
              <a:rPr lang="en-US" sz="4800" b="0" dirty="0" smtClean="0">
                <a:solidFill>
                  <a:srgbClr val="0070C0"/>
                </a:solidFill>
                <a:cs typeface="Tahoma" pitchFamily="34" charset="0"/>
              </a:rPr>
              <a:t>in the Current Economy</a:t>
            </a:r>
          </a:p>
        </p:txBody>
      </p:sp>
      <p:sp>
        <p:nvSpPr>
          <p:cNvPr id="71692" name="Rectangle 12"/>
          <p:cNvSpPr>
            <a:spLocks noGrp="1" noChangeArrowheads="1"/>
          </p:cNvSpPr>
          <p:nvPr>
            <p:ph type="subTitle" idx="1"/>
          </p:nvPr>
        </p:nvSpPr>
        <p:spPr>
          <a:xfrm>
            <a:off x="1524000" y="4343400"/>
            <a:ext cx="7208838" cy="1985963"/>
          </a:xfrm>
        </p:spPr>
        <p:txBody>
          <a:bodyPr/>
          <a:lstStyle/>
          <a:p>
            <a:pPr defTabSz="1019056">
              <a:defRPr/>
            </a:pPr>
            <a:endParaRPr lang="en-US" sz="3900" i="1" dirty="0" smtClean="0">
              <a:effectLst>
                <a:outerShdw blurRad="38100" dist="38100" dir="2700000" algn="tl">
                  <a:srgbClr val="000000"/>
                </a:outerShdw>
              </a:effectLst>
            </a:endParaRPr>
          </a:p>
          <a:p>
            <a:pPr algn="ctr" defTabSz="1019056">
              <a:defRPr/>
            </a:pPr>
            <a:r>
              <a:rPr lang="en-US" sz="3600" dirty="0" smtClean="0">
                <a:solidFill>
                  <a:srgbClr val="0070C0"/>
                </a:solidFill>
                <a:latin typeface="+mj-lt"/>
                <a:cs typeface="Tahoma" pitchFamily="34" charset="0"/>
              </a:rPr>
              <a:t>By: Mike Moyes of CUcorp-HRN</a:t>
            </a:r>
            <a:endParaRPr lang="en-US" sz="3600" dirty="0">
              <a:solidFill>
                <a:srgbClr val="0070C0"/>
              </a:solidFill>
              <a:latin typeface="+mj-lt"/>
              <a:cs typeface="Tahoma" pitchFamily="34" charset="0"/>
            </a:endParaRPr>
          </a:p>
        </p:txBody>
      </p:sp>
      <p:sp>
        <p:nvSpPr>
          <p:cNvPr id="15364"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5366"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25602" name="Rectangle 2"/>
          <p:cNvSpPr>
            <a:spLocks noChangeArrowheads="1"/>
          </p:cNvSpPr>
          <p:nvPr/>
        </p:nvSpPr>
        <p:spPr bwMode="auto">
          <a:xfrm>
            <a:off x="0" y="0"/>
            <a:ext cx="100584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1752600"/>
            <a:ext cx="9401176" cy="690563"/>
          </a:xfrm>
        </p:spPr>
        <p:txBody>
          <a:bodyPr/>
          <a:lstStyle/>
          <a:p>
            <a:r>
              <a:rPr lang="en-US" b="0" dirty="0" smtClean="0">
                <a:cs typeface="Tahoma" pitchFamily="34" charset="0"/>
              </a:rPr>
              <a:t>3. Board Job Description- Specific Duties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438400"/>
            <a:ext cx="8458200" cy="38472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lvl="0" indent="-457200">
              <a:buFont typeface="Wingdings" pitchFamily="2" charset="2"/>
              <a:buChar char="Ø"/>
            </a:pPr>
            <a:r>
              <a:rPr lang="en-US" sz="2800" dirty="0" smtClean="0">
                <a:latin typeface="+mj-lt"/>
              </a:rPr>
              <a:t>Hire the CEO, define the scope of the person’s job and review progress in attaining goals and objectives.</a:t>
            </a:r>
          </a:p>
          <a:p>
            <a:pPr marL="457200" lvl="0" indent="-457200">
              <a:buFont typeface="Wingdings" pitchFamily="2" charset="2"/>
              <a:buChar char="Ø"/>
            </a:pPr>
            <a:endParaRPr lang="en-US" sz="2800" dirty="0" smtClean="0">
              <a:latin typeface="+mj-lt"/>
            </a:endParaRPr>
          </a:p>
          <a:p>
            <a:pPr marL="457200" lvl="0" indent="-457200">
              <a:buFont typeface="Wingdings" pitchFamily="2" charset="2"/>
              <a:buChar char="Ø"/>
            </a:pPr>
            <a:r>
              <a:rPr lang="en-US" sz="2800" dirty="0" smtClean="0">
                <a:latin typeface="+mj-lt"/>
              </a:rPr>
              <a:t>Attend Board meetings, exercise judgment independently from the CEO, and report to the members at the annual meeting.</a:t>
            </a:r>
          </a:p>
          <a:p>
            <a:pPr lvl="0" eaLnBrk="0" hangingPunct="0"/>
            <a:endParaRPr lang="en-US" sz="2400" dirty="0" smtClean="0"/>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kumimoji="0" lang="en-US" sz="24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3. Board Job Description- Responsibilities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3048000"/>
            <a:ext cx="8458200" cy="34163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indent="-457200">
              <a:buFont typeface="Wingdings" pitchFamily="2" charset="2"/>
              <a:buChar char="Ø"/>
            </a:pPr>
            <a:r>
              <a:rPr lang="en-US" sz="2800" u="sng" dirty="0" smtClean="0">
                <a:latin typeface="+mj-lt"/>
              </a:rPr>
              <a:t>Formulating Policies-</a:t>
            </a:r>
            <a:r>
              <a:rPr lang="en-US" sz="2800" dirty="0" smtClean="0">
                <a:latin typeface="+mj-lt"/>
              </a:rPr>
              <a:t> The board functions as the decision center for Long Term Strategies by establishing objectives, formulating policy and approving goals and programs.  Policies, goals and programs determine where the credit union is going</a:t>
            </a:r>
            <a:r>
              <a:rPr lang="en-US" sz="2800" dirty="0" smtClean="0">
                <a:latin typeface="Calibri" pitchFamily="34" charset="0"/>
              </a:rPr>
              <a:t>.  </a:t>
            </a:r>
          </a:p>
          <a:p>
            <a:pPr marL="457200" lvl="0" indent="-457200">
              <a:buFont typeface="+mj-lt"/>
              <a:buAutoNum type="arabicPeriod"/>
            </a:pPr>
            <a:endParaRPr lang="en-US" sz="2400" dirty="0" smtClean="0"/>
          </a:p>
          <a:p>
            <a:pPr marL="0" marR="0" lvl="0" indent="0" algn="l" defTabSz="914400" rtl="0" eaLnBrk="0" fontAlgn="base" latinLnBrk="0" hangingPunct="0">
              <a:lnSpc>
                <a:spcPct val="100000"/>
              </a:lnSpc>
              <a:spcBef>
                <a:spcPct val="0"/>
              </a:spcBef>
              <a:spcAft>
                <a:spcPct val="0"/>
              </a:spcAft>
              <a:buClrTx/>
              <a:buSzTx/>
              <a:buFont typeface="Wingdings" pitchFamily="2" charset="2"/>
              <a:buChar char="Ø"/>
              <a:tabLst/>
            </a:pPr>
            <a:endParaRPr kumimoji="0" lang="en-US" sz="2400" b="0" i="0"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3. Board Job Description- Responsibilities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971800"/>
            <a:ext cx="8458200" cy="31085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lvl="0" indent="-457200">
              <a:buFont typeface="Wingdings" pitchFamily="2" charset="2"/>
              <a:buChar char="Ø"/>
            </a:pPr>
            <a:r>
              <a:rPr lang="en-US" sz="2800" u="sng" dirty="0" smtClean="0">
                <a:latin typeface="+mj-lt"/>
              </a:rPr>
              <a:t>Communicating- </a:t>
            </a:r>
            <a:r>
              <a:rPr lang="en-US" sz="2800" dirty="0" smtClean="0">
                <a:latin typeface="+mj-lt"/>
              </a:rPr>
              <a:t>The board informs its members at the annual meeting about credit union conditions, projects, and changes.  Communication between board and management is a two way street.  The board should obtain managements input before setting its policies.  Constant, open communication is the key!</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3. Board Job Description- Responsibilities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514600"/>
            <a:ext cx="8458200" cy="384720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indent="-457200"/>
            <a:endParaRPr lang="en-US" sz="2400" dirty="0" smtClean="0">
              <a:latin typeface="+mj-lt"/>
            </a:endParaRPr>
          </a:p>
          <a:p>
            <a:pPr marL="457200" indent="-457200">
              <a:buFont typeface="Wingdings" pitchFamily="2" charset="2"/>
              <a:buChar char="Ø"/>
            </a:pPr>
            <a:r>
              <a:rPr lang="en-US" sz="2800" u="sng" dirty="0" smtClean="0">
                <a:latin typeface="+mj-lt"/>
              </a:rPr>
              <a:t>Serving as Trustees- </a:t>
            </a:r>
            <a:r>
              <a:rPr lang="en-US" sz="2800" dirty="0" smtClean="0">
                <a:latin typeface="+mj-lt"/>
              </a:rPr>
              <a:t>The board protects each credit union members’ investments through proper control of the assets.  Trusteeship, however, extends beyond the obligation of the board to the members.  It also includes an obligation to the public and to the employees.    </a:t>
            </a: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7" name="Footer Placeholder 4"/>
          <p:cNvSpPr>
            <a:spLocks noGrp="1"/>
          </p:cNvSpPr>
          <p:nvPr>
            <p:ph type="ftr" sz="quarter" idx="4294967295"/>
          </p:nvPr>
        </p:nvSpPr>
        <p:spPr bwMode="auto">
          <a:xfrm>
            <a:off x="0" y="7081838"/>
            <a:ext cx="3184525" cy="517525"/>
          </a:xfrm>
          <a:prstGeom prst="rect">
            <a:avLst/>
          </a:prstGeom>
          <a:noFill/>
          <a:ln>
            <a:miter lim="800000"/>
            <a:headEnd/>
            <a:tailEnd/>
          </a:ln>
        </p:spPr>
        <p:txBody>
          <a:bodyPr lIns="101882" tIns="50941" rIns="101882" bIns="50941"/>
          <a:lstStyle/>
          <a:p>
            <a:r>
              <a:rPr lang="en-US" dirty="0"/>
              <a:t>				</a:t>
            </a:r>
            <a:r>
              <a:rPr lang="en-US" dirty="0">
                <a:solidFill>
                  <a:srgbClr val="0070C0"/>
                </a:solidFill>
              </a:rPr>
              <a:t>.</a:t>
            </a:r>
          </a:p>
        </p:txBody>
      </p:sp>
      <p:pic>
        <p:nvPicPr>
          <p:cNvPr id="139268" name="Picture 37" descr="MCUL CUcorp Combo.jpg"/>
          <p:cNvPicPr>
            <a:picLocks noChangeAspect="1"/>
          </p:cNvPicPr>
          <p:nvPr/>
        </p:nvPicPr>
        <p:blipFill>
          <a:blip r:embed="rId2" cstate="print"/>
          <a:srcRect/>
          <a:stretch>
            <a:fillRect/>
          </a:stretch>
        </p:blipFill>
        <p:spPr bwMode="auto">
          <a:xfrm>
            <a:off x="6934200" y="7010400"/>
            <a:ext cx="2895600" cy="592138"/>
          </a:xfrm>
          <a:prstGeom prst="rect">
            <a:avLst/>
          </a:prstGeom>
          <a:noFill/>
          <a:ln w="9525">
            <a:noFill/>
            <a:miter lim="800000"/>
            <a:headEnd/>
            <a:tailEnd/>
          </a:ln>
        </p:spPr>
      </p:pic>
      <p:sp>
        <p:nvSpPr>
          <p:cNvPr id="5" name="Title 4"/>
          <p:cNvSpPr>
            <a:spLocks noGrp="1"/>
          </p:cNvSpPr>
          <p:nvPr>
            <p:ph type="ctrTitle"/>
          </p:nvPr>
        </p:nvSpPr>
        <p:spPr>
          <a:xfrm>
            <a:off x="381000" y="2057400"/>
            <a:ext cx="9401176" cy="690563"/>
          </a:xfrm>
        </p:spPr>
        <p:txBody>
          <a:bodyPr/>
          <a:lstStyle/>
          <a:p>
            <a:r>
              <a:rPr lang="en-US" b="0" dirty="0" smtClean="0">
                <a:cs typeface="Tahoma" pitchFamily="34" charset="0"/>
              </a:rPr>
              <a:t>3. Board Job Description- Responsibilities </a:t>
            </a:r>
            <a:endParaRPr lang="en-US" dirty="0"/>
          </a:p>
        </p:txBody>
      </p:sp>
      <p:sp>
        <p:nvSpPr>
          <p:cNvPr id="6" name="Rectangle 5"/>
          <p:cNvSpPr/>
          <p:nvPr/>
        </p:nvSpPr>
        <p:spPr>
          <a:xfrm>
            <a:off x="457200" y="3124200"/>
            <a:ext cx="9067800" cy="1107996"/>
          </a:xfrm>
          <a:prstGeom prst="rect">
            <a:avLst/>
          </a:prstGeom>
        </p:spPr>
        <p:txBody>
          <a:bodyPr wrap="square">
            <a:spAutoFit/>
          </a:bodyPr>
          <a:lstStyle/>
          <a:p>
            <a:pPr lvl="0"/>
            <a:endParaRPr lang="en-US" dirty="0" smtClean="0"/>
          </a:p>
          <a:p>
            <a:pPr>
              <a:buFont typeface="Wingdings" pitchFamily="2" charset="2"/>
              <a:buChar char="Ø"/>
            </a:pPr>
            <a:endParaRPr lang="en-US" sz="2400" dirty="0" smtClean="0">
              <a:latin typeface="Calibri" pitchFamily="34" charset="0"/>
            </a:endParaRPr>
          </a:p>
          <a:p>
            <a:pPr lvl="0" eaLnBrk="0" hangingPunct="0">
              <a:buFont typeface="Wingdings" pitchFamily="2" charset="2"/>
              <a:buChar char="Ø"/>
            </a:pPr>
            <a:endParaRPr lang="en-US" sz="2400" dirty="0" smtClean="0">
              <a:latin typeface="Calibri" pitchFamily="34" charset="0"/>
              <a:ea typeface="Calibri" pitchFamily="34" charset="0"/>
              <a:cs typeface="Times New Roman" pitchFamily="18" charset="0"/>
            </a:endParaRPr>
          </a:p>
        </p:txBody>
      </p:sp>
      <p:sp>
        <p:nvSpPr>
          <p:cNvPr id="195585" name="Rectangle 1"/>
          <p:cNvSpPr>
            <a:spLocks noChangeArrowheads="1"/>
          </p:cNvSpPr>
          <p:nvPr/>
        </p:nvSpPr>
        <p:spPr bwMode="auto">
          <a:xfrm>
            <a:off x="533400" y="2743200"/>
            <a:ext cx="8458200" cy="33547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457200" lvl="0" indent="-457200"/>
            <a:endParaRPr lang="en-US" sz="2400" dirty="0" smtClean="0">
              <a:latin typeface="+mj-lt"/>
            </a:endParaRPr>
          </a:p>
          <a:p>
            <a:pPr marL="457200" lvl="0" indent="-457200">
              <a:buFont typeface="Wingdings" pitchFamily="2" charset="2"/>
              <a:buChar char="Ø"/>
            </a:pPr>
            <a:r>
              <a:rPr lang="en-US" sz="2800" u="sng" dirty="0" smtClean="0">
                <a:latin typeface="+mj-lt"/>
              </a:rPr>
              <a:t>Ensuring Development of the Credit Union- </a:t>
            </a:r>
            <a:r>
              <a:rPr lang="en-US" sz="2800" dirty="0" smtClean="0">
                <a:latin typeface="+mj-lt"/>
              </a:rPr>
              <a:t>   </a:t>
            </a:r>
          </a:p>
          <a:p>
            <a:pPr marL="457200" lvl="0" indent="-457200"/>
            <a:r>
              <a:rPr lang="en-US" sz="2800" dirty="0" smtClean="0">
                <a:latin typeface="+mj-lt"/>
              </a:rPr>
              <a:t>	The Board also recruits well-qualified candidates to serve as directors.  Also, the board must receive training, review its performance annually and set and accomplish its goals.  </a:t>
            </a:r>
          </a:p>
          <a:p>
            <a:pPr marL="457200" indent="-457200"/>
            <a:endParaRPr lang="en-US" sz="2400" dirty="0" smtClean="0">
              <a:latin typeface="Calibri" pitchFamily="34" charset="0"/>
            </a:endParaRPr>
          </a:p>
          <a:p>
            <a:pPr marL="457200" lvl="0" indent="-457200"/>
            <a:endParaRPr lang="en-US" sz="2400" dirty="0" smtClean="0">
              <a:latin typeface="Calibri"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CUL_template">
  <a:themeElements>
    <a:clrScheme name="MCUL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CUL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CUL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CUL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CUL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CUL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CUL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CUL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CUL_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CUL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CUL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CUL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CUL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CUL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MCUL_template</Template>
  <TotalTime>14449</TotalTime>
  <Words>1634</Words>
  <Application>Microsoft Office PowerPoint</Application>
  <PresentationFormat>Custom</PresentationFormat>
  <Paragraphs>505</Paragraphs>
  <Slides>42</Slides>
  <Notes>8</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MCUL_template</vt:lpstr>
      <vt:lpstr>Role of the Board  in the Current Economy</vt:lpstr>
      <vt:lpstr>3. Board Job Description </vt:lpstr>
      <vt:lpstr>3. Board Job Description- Specific Duties </vt:lpstr>
      <vt:lpstr>3. Board Job Description- Specific Duties </vt:lpstr>
      <vt:lpstr>3. Board Job Description- Specific Duties </vt:lpstr>
      <vt:lpstr>3. Board Job Description- Responsibilities </vt:lpstr>
      <vt:lpstr>3. Board Job Description- Responsibilities </vt:lpstr>
      <vt:lpstr>3. Board Job Description- Responsibilities </vt:lpstr>
      <vt:lpstr>3. Board Job Description- Responsibilities </vt:lpstr>
      <vt:lpstr>3. Board Job Description- Responsibilities</vt:lpstr>
      <vt:lpstr>3. Board Job Description- Board/CEO Team</vt:lpstr>
      <vt:lpstr>3. Board Job Description- Board/CEO Team</vt:lpstr>
      <vt:lpstr>3. Board Job Description- Board/CEO Team </vt:lpstr>
      <vt:lpstr>3. Board Job Description- Board/CEO Team  </vt:lpstr>
      <vt:lpstr>3. Board Job Description- Board/CEO Team  </vt:lpstr>
      <vt:lpstr>3. Board Job Description- Board/CEO Team  </vt:lpstr>
      <vt:lpstr>3. Board Job Description- Board/CEO Team  </vt:lpstr>
      <vt:lpstr>3. Board Job Description- Board/CEO Team  </vt:lpstr>
      <vt:lpstr>3. Board Job Description- Board/CEO Team  </vt:lpstr>
      <vt:lpstr>4. Key Performance Indicators for 2010 </vt:lpstr>
      <vt:lpstr>4. Key Performance Indicators for 2010 </vt:lpstr>
      <vt:lpstr>4. Key Performance Indicators for 2010 </vt:lpstr>
      <vt:lpstr>4. Key Performance Indicators for 2010 </vt:lpstr>
      <vt:lpstr>4. Key Performance Indicators for 2010 </vt:lpstr>
      <vt:lpstr>5. Enhancing Board Satisfaction  </vt:lpstr>
      <vt:lpstr>5. Enhancing Board Satisfaction  </vt:lpstr>
      <vt:lpstr>5. Enhancing Board Satisfaction </vt:lpstr>
      <vt:lpstr>5. Enhancing Board Satisfaction  </vt:lpstr>
      <vt:lpstr>5. Enhancing Board Satisfaction  </vt:lpstr>
      <vt:lpstr>5. Enhancing Board Satisfaction  </vt:lpstr>
      <vt:lpstr>5. Enhancing Board Satisfaction  </vt:lpstr>
      <vt:lpstr>5. Enhancing Board Satisfaction  </vt:lpstr>
      <vt:lpstr>5. Enhancing Board Satisfaction  </vt:lpstr>
      <vt:lpstr>What effect does it have on the Board and CEO?</vt:lpstr>
      <vt:lpstr>What types of Governance Policies are written?</vt:lpstr>
      <vt:lpstr>What types of Policies are written?</vt:lpstr>
      <vt:lpstr>What types of Policies are written?</vt:lpstr>
      <vt:lpstr>What types of Policies are written?</vt:lpstr>
      <vt:lpstr>What types of Policies are written?</vt:lpstr>
      <vt:lpstr>Does your Credit Union need this?</vt:lpstr>
      <vt:lpstr>How do I take advantage of Carver Board Governance? </vt:lpstr>
      <vt:lpstr>Role of the Board  in the Current Economy</vt:lpstr>
    </vt:vector>
  </TitlesOfParts>
  <Company>MCUL\CUCORP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Infosys</dc:creator>
  <cp:lastModifiedBy>mxm</cp:lastModifiedBy>
  <cp:revision>692</cp:revision>
  <cp:lastPrinted>2008-06-19T13:34:22Z</cp:lastPrinted>
  <dcterms:created xsi:type="dcterms:W3CDTF">2009-02-02T15:59:48Z</dcterms:created>
  <dcterms:modified xsi:type="dcterms:W3CDTF">2011-06-14T01:13:43Z</dcterms:modified>
</cp:coreProperties>
</file>